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>
        <p:scale>
          <a:sx n="73" d="100"/>
          <a:sy n="73" d="100"/>
        </p:scale>
        <p:origin x="68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877" y="342990"/>
            <a:ext cx="10362963" cy="1105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878" y="1752264"/>
            <a:ext cx="5066126" cy="411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12336" y="1752265"/>
            <a:ext cx="5068505" cy="19726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412336" y="3895501"/>
            <a:ext cx="5068505" cy="19726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08991" y="6323079"/>
            <a:ext cx="2540198" cy="4567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4689" y="6323079"/>
            <a:ext cx="3862623" cy="4567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45190" y="6323079"/>
            <a:ext cx="2537819" cy="4567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504CF-9B14-45D6-9228-C045DF564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768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877" y="342990"/>
            <a:ext cx="10362963" cy="1105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878" y="1752264"/>
            <a:ext cx="5066126" cy="411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2336" y="1752264"/>
            <a:ext cx="5068505" cy="411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8991" y="6323079"/>
            <a:ext cx="2540198" cy="4567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689" y="6323079"/>
            <a:ext cx="3862623" cy="4567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5190" y="6323079"/>
            <a:ext cx="2537819" cy="4567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8E57F-4458-4A87-AD4B-BB67F30C07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91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4" r:id="rId18"/>
    <p:sldLayoutId id="2147483675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3604" y="2132574"/>
            <a:ext cx="7744795" cy="1142704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2412" tIns="46206" rIns="92412" bIns="46206" rtlCol="0" anchor="b">
            <a:noAutofit/>
          </a:bodyPr>
          <a:lstStyle/>
          <a:p>
            <a:pPr algn="ctr" defTabSz="455482">
              <a:defRPr/>
            </a:pPr>
            <a:r>
              <a:rPr lang="en-US" altLang="en-US" sz="11083"/>
              <a:t>Sol</a:t>
            </a:r>
            <a:endParaRPr lang="en-US" altLang="en-US" b="1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91329" y="3838632"/>
            <a:ext cx="6376394" cy="158699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2412" tIns="46206" rIns="92412" bIns="46206" rtlCol="0" anchor="t">
            <a:normAutofit fontScale="92500" lnSpcReduction="20000"/>
          </a:bodyPr>
          <a:lstStyle/>
          <a:p>
            <a:pPr marL="341224" indent="-341224" defTabSz="455482">
              <a:spcBef>
                <a:spcPts val="996"/>
              </a:spcBef>
              <a:defRPr/>
            </a:pPr>
            <a:r>
              <a:rPr lang="en-US" altLang="en-US" sz="6045"/>
              <a:t>The Sun: </a:t>
            </a:r>
          </a:p>
          <a:p>
            <a:pPr marL="341224" indent="-341224" defTabSz="455482">
              <a:spcBef>
                <a:spcPts val="996"/>
              </a:spcBef>
              <a:defRPr/>
            </a:pPr>
            <a:r>
              <a:rPr lang="en-US" altLang="en-US" sz="6045"/>
              <a:t>A Typical Star</a:t>
            </a:r>
          </a:p>
        </p:txBody>
      </p:sp>
    </p:spTree>
    <p:extLst>
      <p:ext uri="{BB962C8B-B14F-4D97-AF65-F5344CB8AC3E}">
        <p14:creationId xmlns:p14="http://schemas.microsoft.com/office/powerpoint/2010/main" val="469128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12" y="15995"/>
            <a:ext cx="9084762" cy="681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41180" y="0"/>
            <a:ext cx="9109642" cy="255909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CA" altLang="en-US" sz="2687"/>
          </a:p>
        </p:txBody>
      </p:sp>
    </p:spTree>
    <p:extLst>
      <p:ext uri="{BB962C8B-B14F-4D97-AF65-F5344CB8AC3E}">
        <p14:creationId xmlns:p14="http://schemas.microsoft.com/office/powerpoint/2010/main" val="662888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42673" y="616670"/>
            <a:ext cx="7743017" cy="1105384"/>
          </a:xfrm>
        </p:spPr>
        <p:txBody>
          <a:bodyPr/>
          <a:lstStyle/>
          <a:p>
            <a:pPr defTabSz="455482">
              <a:defRPr/>
            </a:pPr>
            <a:r>
              <a:rPr lang="en-US" altLang="en-US" sz="3188" dirty="0"/>
              <a:t>The proton-proton fusion reaction</a:t>
            </a:r>
            <a:br>
              <a:rPr lang="en-US" altLang="en-US" sz="3188" dirty="0"/>
            </a:br>
            <a:endParaRPr lang="en-US" altLang="en-US" sz="3188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02259" y="2660386"/>
            <a:ext cx="7099801" cy="363426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/>
              <a:t>Starts with energetic collisions between pairs of protons.</a:t>
            </a:r>
          </a:p>
          <a:p>
            <a:r>
              <a:rPr lang="en-US" altLang="en-US" sz="2400" dirty="0"/>
              <a:t>Intermediate products are deuterium (2H) and 3He.</a:t>
            </a:r>
          </a:p>
          <a:p>
            <a:r>
              <a:rPr lang="en-US" altLang="en-US" sz="2400" dirty="0"/>
              <a:t>End result:</a:t>
            </a:r>
          </a:p>
          <a:p>
            <a:r>
              <a:rPr lang="en-US" altLang="en-US" sz="2400" dirty="0"/>
              <a:t>4 1H → 4He + neutrinos + energy</a:t>
            </a:r>
          </a:p>
          <a:p>
            <a:endParaRPr lang="en-US" altLang="en-US" sz="2351" dirty="0"/>
          </a:p>
        </p:txBody>
      </p:sp>
      <p:pic>
        <p:nvPicPr>
          <p:cNvPr id="28676" name="Picture 10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044" y="2229428"/>
            <a:ext cx="3156208" cy="449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1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>
          <a:xfrm>
            <a:off x="2086764" y="1036076"/>
            <a:ext cx="7933172" cy="1105384"/>
          </a:xfrm>
        </p:spPr>
        <p:txBody>
          <a:bodyPr/>
          <a:lstStyle/>
          <a:p>
            <a:pPr defTabSz="455482">
              <a:defRPr/>
            </a:pPr>
            <a:r>
              <a:rPr lang="en-US" altLang="en-US" sz="3188" dirty="0"/>
              <a:t>The proton-proton fusion reaction </a:t>
            </a:r>
            <a:r>
              <a:rPr lang="en-US" altLang="en-US" sz="3188" dirty="0" err="1"/>
              <a:t>con’t</a:t>
            </a:r>
            <a:r>
              <a:rPr lang="en-US" altLang="en-US" sz="3188" dirty="0"/>
              <a:t/>
            </a:r>
            <a:br>
              <a:rPr lang="en-US" altLang="en-US" sz="3188" dirty="0"/>
            </a:br>
            <a:endParaRPr lang="en-US" altLang="en-US" sz="3188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660249" y="2393814"/>
            <a:ext cx="8070012" cy="4151409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799"/>
              <a:t>Before reaching the atmosphere, photons generated in the core of the Sun, travel through the main body called it </a:t>
            </a:r>
            <a:r>
              <a:rPr lang="en-US" altLang="en-US" sz="2799" u="sng"/>
              <a:t>interior</a:t>
            </a:r>
            <a:r>
              <a:rPr lang="en-US" altLang="en-US" sz="2799" b="1"/>
              <a:t>.</a:t>
            </a:r>
          </a:p>
          <a:p>
            <a:r>
              <a:rPr lang="en-US" altLang="en-US" sz="2799"/>
              <a:t>They travel a zigzag path on their way out, as they are scattered back and forth by particles (mostly electrons).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78" y="4746754"/>
            <a:ext cx="2050825" cy="205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9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2400" dirty="0"/>
              <a:t>So many interactions occur, that it literally takes </a:t>
            </a:r>
            <a:r>
              <a:rPr lang="en-US" altLang="en-US" sz="2400" u="sng" dirty="0"/>
              <a:t>hundreds of thousands of years</a:t>
            </a:r>
            <a:r>
              <a:rPr lang="en-US" altLang="en-US" sz="2400" dirty="0"/>
              <a:t> for a typical photon to travel from the center of Sun to the surface.</a:t>
            </a:r>
          </a:p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2400" dirty="0"/>
              <a:t>Another effect of the optical depth effect is </a:t>
            </a:r>
            <a:r>
              <a:rPr lang="en-US" altLang="en-US" sz="2400" u="sng" dirty="0"/>
              <a:t>limb darkening</a:t>
            </a:r>
            <a:r>
              <a:rPr lang="en-US" altLang="en-US" sz="2400" dirty="0"/>
              <a:t>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2086764" y="1036076"/>
            <a:ext cx="7933172" cy="1105384"/>
          </a:xfrm>
        </p:spPr>
        <p:txBody>
          <a:bodyPr/>
          <a:lstStyle/>
          <a:p>
            <a:pPr defTabSz="455482">
              <a:defRPr/>
            </a:pPr>
            <a:r>
              <a:rPr lang="en-US" altLang="en-US" dirty="0"/>
              <a:t>The proton-proton fusion </a:t>
            </a:r>
            <a:r>
              <a:rPr lang="en-US" altLang="en-US" dirty="0" smtClean="0"/>
              <a:t>reaction </a:t>
            </a:r>
            <a:r>
              <a:rPr lang="en-US" altLang="en-US" dirty="0" err="1" smtClean="0"/>
              <a:t>con’t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35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12" y="15995"/>
            <a:ext cx="9084762" cy="681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541180" y="-85303"/>
            <a:ext cx="9109642" cy="426515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CA" altLang="en-US" sz="2687"/>
          </a:p>
        </p:txBody>
      </p:sp>
    </p:spTree>
    <p:extLst>
      <p:ext uri="{BB962C8B-B14F-4D97-AF65-F5344CB8AC3E}">
        <p14:creationId xmlns:p14="http://schemas.microsoft.com/office/powerpoint/2010/main" val="3519267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12" y="15995"/>
            <a:ext cx="9084762" cy="681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41180" y="0"/>
            <a:ext cx="9109642" cy="255909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CA" altLang="en-US" sz="2687"/>
          </a:p>
        </p:txBody>
      </p:sp>
    </p:spTree>
    <p:extLst>
      <p:ext uri="{BB962C8B-B14F-4D97-AF65-F5344CB8AC3E}">
        <p14:creationId xmlns:p14="http://schemas.microsoft.com/office/powerpoint/2010/main" val="1981784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03096" y="927670"/>
            <a:ext cx="6321302" cy="709081"/>
          </a:xfrm>
        </p:spPr>
        <p:txBody>
          <a:bodyPr/>
          <a:lstStyle/>
          <a:p>
            <a:pPr defTabSz="455482">
              <a:defRPr/>
            </a:pPr>
            <a:r>
              <a:rPr lang="en-US" altLang="en-US"/>
              <a:t>Surface Features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745552" y="2212546"/>
            <a:ext cx="8905270" cy="4115866"/>
          </a:xfrm>
        </p:spPr>
        <p:txBody>
          <a:bodyPr>
            <a:normAutofit lnSpcReduction="10000"/>
          </a:bodyPr>
          <a:lstStyle/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2799" u="sng" dirty="0"/>
              <a:t>Granules</a:t>
            </a:r>
            <a:r>
              <a:rPr lang="en-US" altLang="en-US" sz="2799" dirty="0"/>
              <a:t> - convection features about 1000 kilometers in diameter seen constantly in the solar photosphere.</a:t>
            </a:r>
          </a:p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2799" u="sng" dirty="0"/>
              <a:t>Sunspot</a:t>
            </a:r>
            <a:r>
              <a:rPr lang="en-US" altLang="en-US" sz="2799" dirty="0"/>
              <a:t> - a temporary cool region in the solar photosphere created by protruding magnetic fields. </a:t>
            </a:r>
          </a:p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2799" dirty="0"/>
              <a:t>A close-up of the sunspots shows that they have darker inner region (the </a:t>
            </a:r>
            <a:r>
              <a:rPr lang="en-US" altLang="en-US" sz="2799" u="sng" dirty="0"/>
              <a:t>umbra</a:t>
            </a:r>
            <a:r>
              <a:rPr lang="en-US" altLang="en-US" sz="2799" dirty="0"/>
              <a:t>) surrounded by the lighter region (the </a:t>
            </a:r>
            <a:r>
              <a:rPr lang="en-US" altLang="en-US" sz="2799" u="sng" dirty="0"/>
              <a:t>penumbra</a:t>
            </a:r>
            <a:r>
              <a:rPr lang="en-US" altLang="en-US" sz="2799" dirty="0"/>
              <a:t>).</a:t>
            </a:r>
            <a:endParaRPr lang="en-US" altLang="en-US" sz="1793" dirty="0"/>
          </a:p>
        </p:txBody>
      </p:sp>
    </p:spTree>
    <p:extLst>
      <p:ext uri="{BB962C8B-B14F-4D97-AF65-F5344CB8AC3E}">
        <p14:creationId xmlns:p14="http://schemas.microsoft.com/office/powerpoint/2010/main" val="11478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12" y="15995"/>
            <a:ext cx="9084762" cy="681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Rectangle 1027"/>
          <p:cNvSpPr>
            <a:spLocks noChangeArrowheads="1"/>
          </p:cNvSpPr>
          <p:nvPr/>
        </p:nvSpPr>
        <p:spPr bwMode="auto">
          <a:xfrm>
            <a:off x="1541180" y="0"/>
            <a:ext cx="9109642" cy="341212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CA" altLang="en-US" sz="2687"/>
          </a:p>
        </p:txBody>
      </p:sp>
    </p:spTree>
    <p:extLst>
      <p:ext uri="{BB962C8B-B14F-4D97-AF65-F5344CB8AC3E}">
        <p14:creationId xmlns:p14="http://schemas.microsoft.com/office/powerpoint/2010/main" val="846965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12" y="15995"/>
            <a:ext cx="9084762" cy="681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541180" y="0"/>
            <a:ext cx="9109642" cy="255909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CA" altLang="en-US" sz="2687"/>
          </a:p>
        </p:txBody>
      </p:sp>
    </p:spTree>
    <p:extLst>
      <p:ext uri="{BB962C8B-B14F-4D97-AF65-F5344CB8AC3E}">
        <p14:creationId xmlns:p14="http://schemas.microsoft.com/office/powerpoint/2010/main" val="3839604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03096" y="927670"/>
            <a:ext cx="6321302" cy="709081"/>
          </a:xfrm>
        </p:spPr>
        <p:txBody>
          <a:bodyPr/>
          <a:lstStyle/>
          <a:p>
            <a:pPr defTabSz="455482">
              <a:defRPr/>
            </a:pPr>
            <a:r>
              <a:rPr lang="en-US" altLang="en-US"/>
              <a:t>Solar Cycle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86764" y="2404477"/>
            <a:ext cx="7743017" cy="4115866"/>
          </a:xfrm>
        </p:spPr>
        <p:txBody>
          <a:bodyPr/>
          <a:lstStyle/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2239" dirty="0"/>
              <a:t>The rotation rate varies from once every 25 days to once every 30 days.</a:t>
            </a:r>
          </a:p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2239" dirty="0"/>
              <a:t>This </a:t>
            </a:r>
            <a:r>
              <a:rPr lang="en-US" altLang="en-US" sz="2239" u="sng" dirty="0"/>
              <a:t>differential rotation</a:t>
            </a:r>
            <a:r>
              <a:rPr lang="en-US" altLang="en-US" sz="2239" dirty="0"/>
              <a:t> twists the magnetic field lines.</a:t>
            </a:r>
          </a:p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2239" dirty="0"/>
              <a:t>This causes the number of sunspots to vary over an </a:t>
            </a:r>
            <a:r>
              <a:rPr lang="en-US" altLang="en-US" sz="2239" u="sng" dirty="0"/>
              <a:t>11 year period</a:t>
            </a:r>
            <a:r>
              <a:rPr lang="en-US" altLang="en-US" sz="2239" dirty="0"/>
              <a:t>.</a:t>
            </a:r>
          </a:p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2239" u="sng" dirty="0" err="1"/>
              <a:t>Maundar’s</a:t>
            </a:r>
            <a:r>
              <a:rPr lang="en-US" altLang="en-US" sz="2239" u="sng" dirty="0"/>
              <a:t> Butterfly Diagram</a:t>
            </a:r>
            <a:r>
              <a:rPr lang="en-US" altLang="en-US" sz="2239" dirty="0"/>
              <a:t> shows a pattern when we plot the latitude of each sunspot as a function of time.</a:t>
            </a:r>
          </a:p>
          <a:p>
            <a:pPr marL="341612" indent="-341612" defTabSz="455482">
              <a:spcBef>
                <a:spcPts val="996"/>
              </a:spcBef>
              <a:defRPr/>
            </a:pPr>
            <a:endParaRPr lang="en-US" altLang="en-US" sz="1793" dirty="0"/>
          </a:p>
        </p:txBody>
      </p:sp>
    </p:spTree>
    <p:extLst>
      <p:ext uri="{BB962C8B-B14F-4D97-AF65-F5344CB8AC3E}">
        <p14:creationId xmlns:p14="http://schemas.microsoft.com/office/powerpoint/2010/main" val="14565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12" y="15995"/>
            <a:ext cx="9084762" cy="681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541180" y="0"/>
            <a:ext cx="9109642" cy="341212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CA" altLang="en-US" sz="2687"/>
          </a:p>
        </p:txBody>
      </p:sp>
    </p:spTree>
    <p:extLst>
      <p:ext uri="{BB962C8B-B14F-4D97-AF65-F5344CB8AC3E}">
        <p14:creationId xmlns:p14="http://schemas.microsoft.com/office/powerpoint/2010/main" val="1799565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694014" y="1961968"/>
          <a:ext cx="8956807" cy="2566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3" imgW="13177550" imgH="3774091" progId="Photoshop.Image.4">
                  <p:embed/>
                </p:oleObj>
              </mc:Choice>
              <mc:Fallback>
                <p:oleObj name="Image" r:id="rId3" imgW="13177550" imgH="3774091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014" y="1961968"/>
                        <a:ext cx="8956807" cy="2566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47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13" y="74515"/>
            <a:ext cx="9084762" cy="681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330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12" y="15995"/>
            <a:ext cx="9084762" cy="681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541180" y="0"/>
            <a:ext cx="9109642" cy="255909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CA" altLang="en-US" sz="2687"/>
          </a:p>
        </p:txBody>
      </p:sp>
    </p:spTree>
    <p:extLst>
      <p:ext uri="{BB962C8B-B14F-4D97-AF65-F5344CB8AC3E}">
        <p14:creationId xmlns:p14="http://schemas.microsoft.com/office/powerpoint/2010/main" val="3321690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29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22" y="3086901"/>
            <a:ext cx="3732003" cy="373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03096" y="927670"/>
            <a:ext cx="6321302" cy="709081"/>
          </a:xfrm>
        </p:spPr>
        <p:txBody>
          <a:bodyPr/>
          <a:lstStyle/>
          <a:p>
            <a:pPr defTabSz="455482">
              <a:defRPr/>
            </a:pPr>
            <a:r>
              <a:rPr lang="en-US" altLang="en-US" dirty="0"/>
              <a:t>Solar Magnetic Fields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239" u="sng"/>
              <a:t>Zeeman Effect</a:t>
            </a:r>
            <a:r>
              <a:rPr lang="en-US" altLang="en-US" sz="2239"/>
              <a:t> - the splitting of some of the spectral lines of a hydrogen gas into two or more components.</a:t>
            </a:r>
          </a:p>
        </p:txBody>
      </p:sp>
    </p:spTree>
    <p:extLst>
      <p:ext uri="{BB962C8B-B14F-4D97-AF65-F5344CB8AC3E}">
        <p14:creationId xmlns:p14="http://schemas.microsoft.com/office/powerpoint/2010/main" val="11357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12" y="15995"/>
            <a:ext cx="9084762" cy="681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Rectangle 1027"/>
          <p:cNvSpPr>
            <a:spLocks noChangeArrowheads="1"/>
          </p:cNvSpPr>
          <p:nvPr/>
        </p:nvSpPr>
        <p:spPr bwMode="auto">
          <a:xfrm>
            <a:off x="1541180" y="0"/>
            <a:ext cx="9109642" cy="255909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CA" altLang="en-US" sz="2687"/>
          </a:p>
        </p:txBody>
      </p:sp>
    </p:spTree>
    <p:extLst>
      <p:ext uri="{BB962C8B-B14F-4D97-AF65-F5344CB8AC3E}">
        <p14:creationId xmlns:p14="http://schemas.microsoft.com/office/powerpoint/2010/main" val="4065793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12" y="15995"/>
            <a:ext cx="9084762" cy="681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541180" y="-85303"/>
            <a:ext cx="9109642" cy="341212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CA" altLang="en-US" sz="2687"/>
          </a:p>
        </p:txBody>
      </p:sp>
    </p:spTree>
    <p:extLst>
      <p:ext uri="{BB962C8B-B14F-4D97-AF65-F5344CB8AC3E}">
        <p14:creationId xmlns:p14="http://schemas.microsoft.com/office/powerpoint/2010/main" val="889641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239" u="sng"/>
              <a:t>Prominence</a:t>
            </a:r>
            <a:r>
              <a:rPr lang="en-US" altLang="en-US" sz="2239"/>
              <a:t> - a flamelike protrusion seen near the limb of the Sun and extending into the solar carona.</a:t>
            </a:r>
            <a:endParaRPr lang="en-US" altLang="en-US" sz="2239" u="sng"/>
          </a:p>
          <a:p>
            <a:r>
              <a:rPr lang="en-US" altLang="en-US" sz="2239" u="sng"/>
              <a:t>Auroras</a:t>
            </a:r>
            <a:r>
              <a:rPr lang="en-US" altLang="en-US" sz="2239"/>
              <a:t> are caused by the solar wind.</a:t>
            </a:r>
          </a:p>
        </p:txBody>
      </p:sp>
      <p:sp>
        <p:nvSpPr>
          <p:cNvPr id="44035" name="Rectangle 1"/>
          <p:cNvSpPr>
            <a:spLocks noChangeArrowheads="1"/>
          </p:cNvSpPr>
          <p:nvPr/>
        </p:nvSpPr>
        <p:spPr bwMode="auto">
          <a:xfrm>
            <a:off x="2257369" y="869025"/>
            <a:ext cx="4750018" cy="71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30">
                <a:solidFill>
                  <a:schemeClr val="bg1"/>
                </a:solidFill>
              </a:rPr>
              <a:t>Solar Magnetic Fields</a:t>
            </a:r>
            <a:endParaRPr lang="en-CA" altLang="en-US" sz="403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3096" y="927670"/>
            <a:ext cx="6321302" cy="709081"/>
          </a:xfrm>
        </p:spPr>
        <p:txBody>
          <a:bodyPr/>
          <a:lstStyle/>
          <a:p>
            <a:pPr defTabSz="455482">
              <a:defRPr/>
            </a:pPr>
            <a:r>
              <a:rPr lang="en-US" altLang="en-US"/>
              <a:t>What makes the Sun shine?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363999" y="2436466"/>
            <a:ext cx="7743017" cy="909898"/>
          </a:xfrm>
        </p:spPr>
        <p:txBody>
          <a:bodyPr/>
          <a:lstStyle/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1793" dirty="0"/>
              <a:t>Thermonuclear </a:t>
            </a:r>
            <a:r>
              <a:rPr lang="en-US" altLang="en-US" sz="1793" u="sng" dirty="0"/>
              <a:t>fusion</a:t>
            </a:r>
            <a:r>
              <a:rPr lang="en-US" altLang="en-US" sz="1793" dirty="0"/>
              <a:t> at the Sun's core is the source of the Sun's energy.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3076632" y="3582723"/>
          <a:ext cx="6227114" cy="54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3435480" imgH="298668" progId="Equation.3">
                  <p:embed/>
                </p:oleObj>
              </mc:Choice>
              <mc:Fallback>
                <p:oleObj name="Equation" r:id="rId3" imgW="3435480" imgH="298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632" y="3582723"/>
                        <a:ext cx="6227114" cy="54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5123903" y="4606358"/>
          <a:ext cx="1961967" cy="774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540000" imgH="209392" progId="Equation.3">
                  <p:embed/>
                </p:oleObj>
              </mc:Choice>
              <mc:Fallback>
                <p:oleObj name="Equation" r:id="rId5" imgW="540000" imgH="2093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3903" y="4606358"/>
                        <a:ext cx="1961967" cy="774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1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12" y="15995"/>
            <a:ext cx="9084762" cy="681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41180" y="0"/>
            <a:ext cx="9109642" cy="255909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CA" altLang="en-US" sz="2687"/>
          </a:p>
        </p:txBody>
      </p:sp>
    </p:spTree>
    <p:extLst>
      <p:ext uri="{BB962C8B-B14F-4D97-AF65-F5344CB8AC3E}">
        <p14:creationId xmlns:p14="http://schemas.microsoft.com/office/powerpoint/2010/main" val="3476881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8906" y="255910"/>
            <a:ext cx="7743018" cy="1105384"/>
          </a:xfrm>
        </p:spPr>
        <p:txBody>
          <a:bodyPr/>
          <a:lstStyle/>
          <a:p>
            <a:pPr defTabSz="455482">
              <a:defRPr/>
            </a:pPr>
            <a:r>
              <a:rPr lang="en-US" altLang="en-US"/>
              <a:t>Basic Structure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1793"/>
              <a:t>Average Density = 1.4 g/cm</a:t>
            </a:r>
            <a:r>
              <a:rPr lang="en-US" altLang="en-US" sz="1793" baseline="30000"/>
              <a:t>3</a:t>
            </a:r>
          </a:p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1793"/>
              <a:t>94.3% Hydrogen</a:t>
            </a:r>
          </a:p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1793"/>
              <a:t>5.6% Helium</a:t>
            </a:r>
          </a:p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1793"/>
              <a:t>0.1% Metals</a:t>
            </a:r>
          </a:p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1793"/>
              <a:t>Surface Temperature = 5762 K</a:t>
            </a:r>
          </a:p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1793"/>
              <a:t>Core Temperature = 15,000,000 K</a:t>
            </a:r>
          </a:p>
        </p:txBody>
      </p:sp>
    </p:spTree>
    <p:extLst>
      <p:ext uri="{BB962C8B-B14F-4D97-AF65-F5344CB8AC3E}">
        <p14:creationId xmlns:p14="http://schemas.microsoft.com/office/powerpoint/2010/main" val="13193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55482">
              <a:defRPr/>
            </a:pPr>
            <a:r>
              <a:rPr lang="en-US" altLang="en-US" sz="3188"/>
              <a:t>Basic Structure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30855" y="2233871"/>
            <a:ext cx="5852136" cy="4236712"/>
          </a:xfrm>
        </p:spPr>
        <p:txBody>
          <a:bodyPr>
            <a:normAutofit fontScale="92500" lnSpcReduction="20000"/>
          </a:bodyPr>
          <a:lstStyle/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2799" u="sng" dirty="0"/>
              <a:t>Photosphere</a:t>
            </a:r>
            <a:r>
              <a:rPr lang="en-US" altLang="en-US" sz="2799" dirty="0"/>
              <a:t> - "sphere of light", the visible surface of the Sun</a:t>
            </a:r>
          </a:p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2799" u="sng" dirty="0"/>
              <a:t>Chromosphere</a:t>
            </a:r>
            <a:r>
              <a:rPr lang="en-US" altLang="en-US" sz="2799" dirty="0"/>
              <a:t> - "sphere of color", visible during solar eclipses</a:t>
            </a:r>
          </a:p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2799" u="sng" dirty="0"/>
              <a:t>Corona</a:t>
            </a:r>
            <a:r>
              <a:rPr lang="en-US" altLang="en-US" sz="2799" dirty="0"/>
              <a:t> - the Sun's outermost atmosphere.  The outflow of gas in this region is called the </a:t>
            </a:r>
            <a:r>
              <a:rPr lang="en-US" altLang="en-US" sz="2799" u="sng" dirty="0"/>
              <a:t>solar wind</a:t>
            </a:r>
            <a:r>
              <a:rPr lang="en-US" altLang="en-US" sz="2799" dirty="0"/>
              <a:t>, which is protons and electrons that have escaped the Sun's gravity.</a:t>
            </a:r>
          </a:p>
          <a:p>
            <a:pPr marL="341612" indent="-341612" defTabSz="455482">
              <a:spcBef>
                <a:spcPts val="996"/>
              </a:spcBef>
              <a:defRPr/>
            </a:pPr>
            <a:endParaRPr lang="en-US" altLang="en-US" sz="2799" dirty="0"/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89" y="1"/>
            <a:ext cx="1796692" cy="19726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2533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180" y="2065042"/>
            <a:ext cx="2047270" cy="1450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25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665" y="3771101"/>
            <a:ext cx="2473785" cy="18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3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541180" y="-85303"/>
            <a:ext cx="9109642" cy="341212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CA" altLang="en-US" sz="2687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216" y="1638527"/>
            <a:ext cx="5032873" cy="503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4048731" y="614893"/>
            <a:ext cx="4009238" cy="71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30">
                <a:solidFill>
                  <a:schemeClr val="bg1"/>
                </a:solidFill>
              </a:rPr>
              <a:t>The solar interior</a:t>
            </a:r>
          </a:p>
        </p:txBody>
      </p:sp>
    </p:spTree>
    <p:extLst>
      <p:ext uri="{BB962C8B-B14F-4D97-AF65-F5344CB8AC3E}">
        <p14:creationId xmlns:p14="http://schemas.microsoft.com/office/powerpoint/2010/main" val="3380152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03096" y="927670"/>
            <a:ext cx="6321302" cy="709081"/>
          </a:xfrm>
        </p:spPr>
        <p:txBody>
          <a:bodyPr/>
          <a:lstStyle/>
          <a:p>
            <a:pPr defTabSz="455482">
              <a:defRPr/>
            </a:pPr>
            <a:r>
              <a:rPr lang="en-US" altLang="en-US"/>
              <a:t>The Sun's Interior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394209" y="2212546"/>
            <a:ext cx="7743018" cy="4115866"/>
          </a:xfrm>
        </p:spPr>
        <p:txBody>
          <a:bodyPr>
            <a:normAutofit fontScale="92500" lnSpcReduction="10000"/>
          </a:bodyPr>
          <a:lstStyle/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2799" u="sng" dirty="0"/>
              <a:t>Thermonuclear core </a:t>
            </a:r>
            <a:r>
              <a:rPr lang="en-US" altLang="en-US" sz="2799" dirty="0"/>
              <a:t>- the central region of Sun where fusion takes place due to high temperatures and pressures.</a:t>
            </a:r>
          </a:p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2799" u="sng" dirty="0"/>
              <a:t>Radiative zone</a:t>
            </a:r>
            <a:r>
              <a:rPr lang="en-US" altLang="en-US" sz="2799" dirty="0"/>
              <a:t> - a region inside a star where energy is transported outward by the movement of photons.</a:t>
            </a:r>
          </a:p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2799" u="sng" dirty="0"/>
              <a:t>Convective zone </a:t>
            </a:r>
            <a:r>
              <a:rPr lang="en-US" altLang="en-US" sz="2799" dirty="0"/>
              <a:t>- a layer inside a star where energy is transported outward by means of heat flow through the gasses of the star (convection).</a:t>
            </a:r>
            <a:endParaRPr lang="en-US" altLang="en-US" sz="1793" dirty="0"/>
          </a:p>
        </p:txBody>
      </p:sp>
    </p:spTree>
    <p:extLst>
      <p:ext uri="{BB962C8B-B14F-4D97-AF65-F5344CB8AC3E}">
        <p14:creationId xmlns:p14="http://schemas.microsoft.com/office/powerpoint/2010/main" val="16281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80" y="0"/>
            <a:ext cx="9084762" cy="681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541180" y="-85303"/>
            <a:ext cx="9109642" cy="341212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CA" altLang="en-US" sz="2687"/>
          </a:p>
        </p:txBody>
      </p:sp>
    </p:spTree>
    <p:extLst>
      <p:ext uri="{BB962C8B-B14F-4D97-AF65-F5344CB8AC3E}">
        <p14:creationId xmlns:p14="http://schemas.microsoft.com/office/powerpoint/2010/main" val="3471543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03096" y="927670"/>
            <a:ext cx="6321302" cy="709081"/>
          </a:xfrm>
        </p:spPr>
        <p:txBody>
          <a:bodyPr/>
          <a:lstStyle/>
          <a:p>
            <a:pPr defTabSz="455482">
              <a:defRPr/>
            </a:pPr>
            <a:r>
              <a:rPr lang="en-US" altLang="en-US"/>
              <a:t>Hydrostatic Equilibrium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612" indent="-341612" defTabSz="455482">
              <a:spcBef>
                <a:spcPts val="996"/>
              </a:spcBef>
              <a:defRPr/>
            </a:pPr>
            <a:r>
              <a:rPr lang="en-US" altLang="en-US" sz="1793"/>
              <a:t>The </a:t>
            </a:r>
            <a:r>
              <a:rPr lang="en-US" altLang="en-US" sz="1793" u="sng"/>
              <a:t>outward pressure force</a:t>
            </a:r>
            <a:r>
              <a:rPr lang="en-US" altLang="en-US" sz="1793"/>
              <a:t> balances the </a:t>
            </a:r>
            <a:r>
              <a:rPr lang="en-US" altLang="en-US" sz="1793" u="sng"/>
              <a:t>inward gravitational force</a:t>
            </a:r>
            <a:r>
              <a:rPr lang="en-US" altLang="en-US" sz="1793"/>
              <a:t> everywhere inside the Sun.</a:t>
            </a:r>
          </a:p>
        </p:txBody>
      </p:sp>
    </p:spTree>
    <p:extLst>
      <p:ext uri="{BB962C8B-B14F-4D97-AF65-F5344CB8AC3E}">
        <p14:creationId xmlns:p14="http://schemas.microsoft.com/office/powerpoint/2010/main" val="13949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</TotalTime>
  <Words>501</Words>
  <Application>Microsoft Office PowerPoint</Application>
  <PresentationFormat>Widescreen</PresentationFormat>
  <Paragraphs>48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Century Gothic</vt:lpstr>
      <vt:lpstr>Times New Roman</vt:lpstr>
      <vt:lpstr>Wingdings 3</vt:lpstr>
      <vt:lpstr>Ion Boardroom</vt:lpstr>
      <vt:lpstr>Equation</vt:lpstr>
      <vt:lpstr>Image</vt:lpstr>
      <vt:lpstr>Sol</vt:lpstr>
      <vt:lpstr>PowerPoint Presentation</vt:lpstr>
      <vt:lpstr>PowerPoint Presentation</vt:lpstr>
      <vt:lpstr>Basic Structure</vt:lpstr>
      <vt:lpstr>Basic Structure</vt:lpstr>
      <vt:lpstr>PowerPoint Presentation</vt:lpstr>
      <vt:lpstr>The Sun's Interior</vt:lpstr>
      <vt:lpstr>PowerPoint Presentation</vt:lpstr>
      <vt:lpstr>Hydrostatic Equilibrium</vt:lpstr>
      <vt:lpstr>PowerPoint Presentation</vt:lpstr>
      <vt:lpstr>The proton-proton fusion reaction </vt:lpstr>
      <vt:lpstr>The proton-proton fusion reaction con’t </vt:lpstr>
      <vt:lpstr>The proton-proton fusion reaction con’t </vt:lpstr>
      <vt:lpstr>PowerPoint Presentation</vt:lpstr>
      <vt:lpstr>PowerPoint Presentation</vt:lpstr>
      <vt:lpstr>Surface Features</vt:lpstr>
      <vt:lpstr>PowerPoint Presentation</vt:lpstr>
      <vt:lpstr>PowerPoint Presentation</vt:lpstr>
      <vt:lpstr>Solar Cycle</vt:lpstr>
      <vt:lpstr>PowerPoint Presentation</vt:lpstr>
      <vt:lpstr>PowerPoint Presentation</vt:lpstr>
      <vt:lpstr>PowerPoint Presentation</vt:lpstr>
      <vt:lpstr>Solar Magnetic Fields</vt:lpstr>
      <vt:lpstr>PowerPoint Presentation</vt:lpstr>
      <vt:lpstr>PowerPoint Presentation</vt:lpstr>
      <vt:lpstr>PowerPoint Presentation</vt:lpstr>
      <vt:lpstr>What makes the Sun shine?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</dc:title>
  <dc:creator>nick tsigaridis</dc:creator>
  <cp:lastModifiedBy>nick tsigaridis</cp:lastModifiedBy>
  <cp:revision>4</cp:revision>
  <dcterms:created xsi:type="dcterms:W3CDTF">2018-03-19T23:13:23Z</dcterms:created>
  <dcterms:modified xsi:type="dcterms:W3CDTF">2018-03-21T00:44:14Z</dcterms:modified>
</cp:coreProperties>
</file>