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313" r:id="rId25"/>
    <p:sldId id="280" r:id="rId26"/>
    <p:sldId id="303" r:id="rId27"/>
    <p:sldId id="305" r:id="rId28"/>
    <p:sldId id="306" r:id="rId29"/>
    <p:sldId id="307" r:id="rId30"/>
    <p:sldId id="308" r:id="rId31"/>
    <p:sldId id="309" r:id="rId32"/>
    <p:sldId id="310" r:id="rId33"/>
    <p:sldId id="281" r:id="rId34"/>
    <p:sldId id="282" r:id="rId35"/>
    <p:sldId id="283" r:id="rId36"/>
    <p:sldId id="284" r:id="rId37"/>
    <p:sldId id="285" r:id="rId38"/>
    <p:sldId id="286" r:id="rId39"/>
    <p:sldId id="287" r:id="rId40"/>
    <p:sldId id="288" r:id="rId41"/>
    <p:sldId id="289" r:id="rId42"/>
    <p:sldId id="311" r:id="rId43"/>
    <p:sldId id="291" r:id="rId44"/>
    <p:sldId id="292" r:id="rId45"/>
    <p:sldId id="294" r:id="rId46"/>
    <p:sldId id="31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p:scale>
          <a:sx n="87" d="100"/>
          <a:sy n="87" d="100"/>
        </p:scale>
        <p:origin x="60" y="5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5" Type="http://schemas.openxmlformats.org/officeDocument/2006/relationships/image" Target="../media/image38.emf"/><Relationship Id="rId4"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image" Target="../media/image39.emf"/><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5" Type="http://schemas.openxmlformats.org/officeDocument/2006/relationships/image" Target="../media/image17.emf"/><Relationship Id="rId4"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F910215-DE2C-4084-84E7-F98FBD933AE1}" type="datetimeFigureOut">
              <a:rPr lang="en-CA" smtClean="0"/>
              <a:t>2018-02-12</a:t>
            </a:fld>
            <a:endParaRPr lang="en-CA"/>
          </a:p>
        </p:txBody>
      </p:sp>
      <p:sp>
        <p:nvSpPr>
          <p:cNvPr id="5" name="Footer Placeholder 4"/>
          <p:cNvSpPr>
            <a:spLocks noGrp="1"/>
          </p:cNvSpPr>
          <p:nvPr>
            <p:ph type="ftr" sz="quarter" idx="11"/>
          </p:nvPr>
        </p:nvSpPr>
        <p:spPr>
          <a:xfrm>
            <a:off x="1371600" y="4323845"/>
            <a:ext cx="6400800" cy="365125"/>
          </a:xfrm>
        </p:spPr>
        <p:txBody>
          <a:bodyPr/>
          <a:lstStyle/>
          <a:p>
            <a:endParaRPr lang="en-CA"/>
          </a:p>
        </p:txBody>
      </p:sp>
      <p:sp>
        <p:nvSpPr>
          <p:cNvPr id="6" name="Slide Number Placeholder 5"/>
          <p:cNvSpPr>
            <a:spLocks noGrp="1"/>
          </p:cNvSpPr>
          <p:nvPr>
            <p:ph type="sldNum" sz="quarter" idx="12"/>
          </p:nvPr>
        </p:nvSpPr>
        <p:spPr>
          <a:xfrm>
            <a:off x="8077200" y="1430866"/>
            <a:ext cx="2743200" cy="365125"/>
          </a:xfrm>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15271348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10215-DE2C-4084-84E7-F98FBD933AE1}" type="datetimeFigureOut">
              <a:rPr lang="en-CA" smtClean="0"/>
              <a:t>2018-02-12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152118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F910215-DE2C-4084-84E7-F98FBD933AE1}" type="datetimeFigureOut">
              <a:rPr lang="en-CA" smtClean="0"/>
              <a:t>2018-02-12</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107801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F910215-DE2C-4084-84E7-F98FBD933AE1}" type="datetimeFigureOut">
              <a:rPr lang="en-CA" smtClean="0"/>
              <a:t>2018-02-12</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9BAF6C9-88C1-4B94-A153-FE0C98432A79}" type="slidenum">
              <a:rPr lang="en-CA" smtClean="0"/>
              <a:t>‹#›</a:t>
            </a:fld>
            <a:endParaRPr lang="en-C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38274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F910215-DE2C-4084-84E7-F98FBD933AE1}" type="datetimeFigureOut">
              <a:rPr lang="en-CA" smtClean="0"/>
              <a:t>2018-02-12</a:t>
            </a:fld>
            <a:endParaRPr lang="en-CA"/>
          </a:p>
        </p:txBody>
      </p:sp>
      <p:sp>
        <p:nvSpPr>
          <p:cNvPr id="6" name="Footer Placeholder 5"/>
          <p:cNvSpPr>
            <a:spLocks noGrp="1"/>
          </p:cNvSpPr>
          <p:nvPr>
            <p:ph type="ftr" sz="quarter" idx="11"/>
          </p:nvPr>
        </p:nvSpPr>
        <p:spPr>
          <a:xfrm>
            <a:off x="685800" y="378883"/>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3649453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F910215-DE2C-4084-84E7-F98FBD933AE1}" type="datetimeFigureOut">
              <a:rPr lang="en-CA" smtClean="0"/>
              <a:t>2018-02-12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2758882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F910215-DE2C-4084-84E7-F98FBD933AE1}" type="datetimeFigureOut">
              <a:rPr lang="en-CA" smtClean="0"/>
              <a:t>2018-02-12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72039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910215-DE2C-4084-84E7-F98FBD933AE1}" type="datetimeFigureOut">
              <a:rPr lang="en-CA" smtClean="0"/>
              <a:t>2018-02-12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222544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F910215-DE2C-4084-84E7-F98FBD933AE1}" type="datetimeFigureOut">
              <a:rPr lang="en-CA" smtClean="0"/>
              <a:t>2018-02-12</a:t>
            </a:fld>
            <a:endParaRPr lang="en-CA"/>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383589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910215-DE2C-4084-84E7-F98FBD933AE1}" type="datetimeFigureOut">
              <a:rPr lang="en-CA" smtClean="0"/>
              <a:t>2018-02-12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730206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F910215-DE2C-4084-84E7-F98FBD933AE1}" type="datetimeFigureOut">
              <a:rPr lang="en-CA" smtClean="0"/>
              <a:t>2018-02-12</a:t>
            </a:fld>
            <a:endParaRPr lang="en-CA"/>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106648221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910215-DE2C-4084-84E7-F98FBD933AE1}" type="datetimeFigureOut">
              <a:rPr lang="en-CA" smtClean="0"/>
              <a:t>2018-02-12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17236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910215-DE2C-4084-84E7-F98FBD933AE1}" type="datetimeFigureOut">
              <a:rPr lang="en-CA" smtClean="0"/>
              <a:t>2018-02-12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2392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910215-DE2C-4084-84E7-F98FBD933AE1}" type="datetimeFigureOut">
              <a:rPr lang="en-CA" smtClean="0"/>
              <a:t>2018-02-12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55316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910215-DE2C-4084-84E7-F98FBD933AE1}" type="datetimeFigureOut">
              <a:rPr lang="en-CA" smtClean="0"/>
              <a:t>2018-02-12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162427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10215-DE2C-4084-84E7-F98FBD933AE1}" type="datetimeFigureOut">
              <a:rPr lang="en-CA" smtClean="0"/>
              <a:t>2018-02-12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2420300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10215-DE2C-4084-84E7-F98FBD933AE1}" type="datetimeFigureOut">
              <a:rPr lang="en-CA" smtClean="0"/>
              <a:t>2018-02-12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9BAF6C9-88C1-4B94-A153-FE0C98432A79}" type="slidenum">
              <a:rPr lang="en-CA" smtClean="0"/>
              <a:t>‹#›</a:t>
            </a:fld>
            <a:endParaRPr lang="en-CA"/>
          </a:p>
        </p:txBody>
      </p:sp>
    </p:spTree>
    <p:extLst>
      <p:ext uri="{BB962C8B-B14F-4D97-AF65-F5344CB8AC3E}">
        <p14:creationId xmlns:p14="http://schemas.microsoft.com/office/powerpoint/2010/main" val="142452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F910215-DE2C-4084-84E7-F98FBD933AE1}" type="datetimeFigureOut">
              <a:rPr lang="en-CA" smtClean="0"/>
              <a:t>2018-02-12</a:t>
            </a:fld>
            <a:endParaRPr lang="en-C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BAF6C9-88C1-4B94-A153-FE0C98432A79}" type="slidenum">
              <a:rPr lang="en-CA" smtClean="0"/>
              <a:t>‹#›</a:t>
            </a:fld>
            <a:endParaRPr lang="en-CA"/>
          </a:p>
        </p:txBody>
      </p:sp>
    </p:spTree>
    <p:extLst>
      <p:ext uri="{BB962C8B-B14F-4D97-AF65-F5344CB8AC3E}">
        <p14:creationId xmlns:p14="http://schemas.microsoft.com/office/powerpoint/2010/main" val="1995449711"/>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emf"/><Relationship Id="rId5" Type="http://schemas.openxmlformats.org/officeDocument/2006/relationships/oleObject" Target="../embeddings/oleObject21.bin"/><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0.e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32.emf"/><Relationship Id="rId4" Type="http://schemas.openxmlformats.org/officeDocument/2006/relationships/image" Target="../media/image29.emf"/><Relationship Id="rId9"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5.e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7.emf"/><Relationship Id="rId4" Type="http://schemas.openxmlformats.org/officeDocument/2006/relationships/image" Target="../media/image34.emf"/><Relationship Id="rId9"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42.emf"/><Relationship Id="rId18" Type="http://schemas.openxmlformats.org/officeDocument/2006/relationships/oleObject" Target="../embeddings/oleObject39.bin"/><Relationship Id="rId3" Type="http://schemas.openxmlformats.org/officeDocument/2006/relationships/image" Target="../media/image46.jpeg"/><Relationship Id="rId7" Type="http://schemas.openxmlformats.org/officeDocument/2006/relationships/image" Target="../media/image39.emf"/><Relationship Id="rId12" Type="http://schemas.openxmlformats.org/officeDocument/2006/relationships/oleObject" Target="../embeddings/oleObject36.bin"/><Relationship Id="rId17" Type="http://schemas.openxmlformats.org/officeDocument/2006/relationships/image" Target="../media/image44.emf"/><Relationship Id="rId2" Type="http://schemas.openxmlformats.org/officeDocument/2006/relationships/slideLayout" Target="../slideLayouts/slideLayout2.xml"/><Relationship Id="rId16" Type="http://schemas.openxmlformats.org/officeDocument/2006/relationships/oleObject" Target="../embeddings/oleObject38.bin"/><Relationship Id="rId1" Type="http://schemas.openxmlformats.org/officeDocument/2006/relationships/vmlDrawing" Target="../drawings/vmlDrawing11.vml"/><Relationship Id="rId6" Type="http://schemas.openxmlformats.org/officeDocument/2006/relationships/oleObject" Target="../embeddings/oleObject33.bin"/><Relationship Id="rId11" Type="http://schemas.openxmlformats.org/officeDocument/2006/relationships/image" Target="../media/image41.emf"/><Relationship Id="rId5" Type="http://schemas.openxmlformats.org/officeDocument/2006/relationships/image" Target="../media/image48.jpeg"/><Relationship Id="rId15" Type="http://schemas.openxmlformats.org/officeDocument/2006/relationships/image" Target="../media/image43.emf"/><Relationship Id="rId10" Type="http://schemas.openxmlformats.org/officeDocument/2006/relationships/oleObject" Target="../embeddings/oleObject35.bin"/><Relationship Id="rId19" Type="http://schemas.openxmlformats.org/officeDocument/2006/relationships/image" Target="../media/image45.emf"/><Relationship Id="rId4" Type="http://schemas.openxmlformats.org/officeDocument/2006/relationships/image" Target="../media/image47.jpeg"/><Relationship Id="rId9" Type="http://schemas.openxmlformats.org/officeDocument/2006/relationships/image" Target="../media/image40.emf"/><Relationship Id="rId14" Type="http://schemas.openxmlformats.org/officeDocument/2006/relationships/oleObject" Target="../embeddings/oleObject37.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1.bin"/><Relationship Id="rId5" Type="http://schemas.openxmlformats.org/officeDocument/2006/relationships/image" Target="../media/image54.emf"/><Relationship Id="rId4" Type="http://schemas.openxmlformats.org/officeDocument/2006/relationships/oleObject" Target="../embeddings/oleObject40.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jpeg"/><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e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image" Target="../media/image20.jpeg"/><Relationship Id="rId10" Type="http://schemas.openxmlformats.org/officeDocument/2006/relationships/image" Target="../media/image16.emf"/><Relationship Id="rId4" Type="http://schemas.openxmlformats.org/officeDocument/2006/relationships/image" Target="../media/image13.emf"/><Relationship Id="rId9" Type="http://schemas.openxmlformats.org/officeDocument/2006/relationships/oleObject" Target="../embeddings/oleObject13.bin"/><Relationship Id="rId1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7223150" y="3350666"/>
            <a:ext cx="4914900" cy="1143000"/>
          </a:xfrm>
          <a:ln/>
        </p:spPr>
        <p:txBody>
          <a:bodyPr anchor="ctr">
            <a:normAutofit fontScale="90000"/>
          </a:bodyPr>
          <a:lstStyle/>
          <a:p>
            <a:pPr algn="r"/>
            <a:r>
              <a:rPr lang="en-US" altLang="en-US" sz="2000" b="1" dirty="0" smtClean="0"/>
              <a:t>  </a:t>
            </a:r>
            <a:r>
              <a:rPr lang="en-US" altLang="en-US" sz="2000" b="1" dirty="0"/>
              <a:t/>
            </a:r>
            <a:br>
              <a:rPr lang="en-US" altLang="en-US" sz="2000" b="1" dirty="0"/>
            </a:br>
            <a:r>
              <a:rPr lang="en-US" altLang="en-US" sz="2800" b="1" dirty="0">
                <a:solidFill>
                  <a:srgbClr val="FFFFCC"/>
                </a:solidFill>
              </a:rPr>
              <a:t>The Expanding </a:t>
            </a:r>
            <a:r>
              <a:rPr lang="en-US" altLang="en-US" sz="2800" b="1" dirty="0" smtClean="0">
                <a:solidFill>
                  <a:srgbClr val="FFFFCC"/>
                </a:solidFill>
              </a:rPr>
              <a:t>Universe and the big bang theory</a:t>
            </a:r>
            <a:r>
              <a:rPr lang="en-US" altLang="en-US" sz="3200" b="1" dirty="0">
                <a:solidFill>
                  <a:srgbClr val="FFFFCC"/>
                </a:solidFill>
              </a:rPr>
              <a:t/>
            </a:r>
            <a:br>
              <a:rPr lang="en-US" altLang="en-US" sz="3200" b="1" dirty="0">
                <a:solidFill>
                  <a:srgbClr val="FFFFCC"/>
                </a:solidFill>
              </a:rPr>
            </a:br>
            <a:endParaRPr lang="en-US" altLang="en-US" sz="2000" b="1" dirty="0"/>
          </a:p>
        </p:txBody>
      </p:sp>
      <p:graphicFrame>
        <p:nvGraphicFramePr>
          <p:cNvPr id="3088" name="Object 16"/>
          <p:cNvGraphicFramePr>
            <a:graphicFrameLocks noChangeAspect="1"/>
          </p:cNvGraphicFramePr>
          <p:nvPr/>
        </p:nvGraphicFramePr>
        <p:xfrm>
          <a:off x="2209800" y="1219201"/>
          <a:ext cx="5221288" cy="3827463"/>
        </p:xfrm>
        <a:graphic>
          <a:graphicData uri="http://schemas.openxmlformats.org/presentationml/2006/ole">
            <mc:AlternateContent xmlns:mc="http://schemas.openxmlformats.org/markup-compatibility/2006">
              <mc:Choice xmlns:v="urn:schemas-microsoft-com:vml" Requires="v">
                <p:oleObj spid="_x0000_s1031" name="Drawing" r:id="rId3" imgW="5220242" imgH="3820007" progId="MSDraw.Drawing.8.1">
                  <p:embed/>
                </p:oleObj>
              </mc:Choice>
              <mc:Fallback>
                <p:oleObj name="Drawing" r:id="rId3" imgW="5220242" imgH="3820007" progId="MSDraw.Drawing.8.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19201"/>
                        <a:ext cx="5221288" cy="38274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14858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3570" name="Rectangle 2050"/>
          <p:cNvSpPr>
            <a:spLocks noGrp="1" noChangeArrowheads="1"/>
          </p:cNvSpPr>
          <p:nvPr>
            <p:ph type="title"/>
          </p:nvPr>
        </p:nvSpPr>
        <p:spPr>
          <a:xfrm>
            <a:off x="1911095" y="777847"/>
            <a:ext cx="8001000" cy="1143000"/>
          </a:xfrm>
        </p:spPr>
        <p:txBody>
          <a:bodyPr/>
          <a:lstStyle/>
          <a:p>
            <a:r>
              <a:rPr lang="en-US" altLang="en-US" sz="2800" b="1" dirty="0"/>
              <a:t>Something happens to the light </a:t>
            </a:r>
            <a:r>
              <a:rPr lang="en-US" altLang="en-US" sz="2800" b="1" dirty="0" err="1"/>
              <a:t>en</a:t>
            </a:r>
            <a:r>
              <a:rPr lang="en-US" altLang="en-US" sz="2800" b="1" dirty="0"/>
              <a:t> route</a:t>
            </a:r>
            <a:endParaRPr lang="en-US" altLang="en-US" b="1" dirty="0"/>
          </a:p>
        </p:txBody>
      </p:sp>
      <p:sp>
        <p:nvSpPr>
          <p:cNvPr id="493571" name="Rectangle 2051"/>
          <p:cNvSpPr>
            <a:spLocks noGrp="1" noChangeArrowheads="1"/>
          </p:cNvSpPr>
          <p:nvPr>
            <p:ph idx="1"/>
          </p:nvPr>
        </p:nvSpPr>
        <p:spPr>
          <a:xfrm>
            <a:off x="2057400" y="1676400"/>
            <a:ext cx="8153400" cy="4191000"/>
          </a:xfrm>
        </p:spPr>
        <p:txBody>
          <a:bodyPr>
            <a:normAutofit/>
          </a:bodyPr>
          <a:lstStyle/>
          <a:p>
            <a:r>
              <a:rPr lang="en-US" altLang="en-US"/>
              <a:t>Believe it or not, this is actually the generally believed theory. Something strange is believed to happen to the light, during its long journey between the distant galaxy and the Earth. Sounds just as implausible as the other explanations, but it has one advantage:</a:t>
            </a:r>
          </a:p>
          <a:p>
            <a:r>
              <a:rPr lang="en-US" altLang="en-US"/>
              <a:t>Einstein predicted it.</a:t>
            </a:r>
          </a:p>
          <a:p>
            <a:r>
              <a:rPr lang="en-US" altLang="en-US"/>
              <a:t>Well, actually </a:t>
            </a:r>
            <a:r>
              <a:rPr lang="en-US" altLang="en-US" i="1"/>
              <a:t>he</a:t>
            </a:r>
            <a:r>
              <a:rPr lang="en-US" altLang="en-US"/>
              <a:t> didn’t. His </a:t>
            </a:r>
            <a:r>
              <a:rPr lang="en-US" altLang="en-US" i="1"/>
              <a:t>General Theory of Relativity</a:t>
            </a:r>
            <a:r>
              <a:rPr lang="en-US" altLang="en-US"/>
              <a:t> says that space is far more than the empty bits between matter. It has a life of its own, and amongst other things, it can actually expand.</a:t>
            </a:r>
          </a:p>
        </p:txBody>
      </p:sp>
    </p:spTree>
    <p:extLst>
      <p:ext uri="{BB962C8B-B14F-4D97-AF65-F5344CB8AC3E}">
        <p14:creationId xmlns:p14="http://schemas.microsoft.com/office/powerpoint/2010/main" val="1580949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3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35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35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4595" name="Rectangle 3"/>
          <p:cNvSpPr>
            <a:spLocks noGrp="1" noChangeArrowheads="1"/>
          </p:cNvSpPr>
          <p:nvPr>
            <p:ph idx="1"/>
          </p:nvPr>
        </p:nvSpPr>
        <p:spPr>
          <a:xfrm>
            <a:off x="1981200" y="1309421"/>
            <a:ext cx="8229600" cy="4862779"/>
          </a:xfrm>
        </p:spPr>
        <p:txBody>
          <a:bodyPr>
            <a:normAutofit lnSpcReduction="10000"/>
          </a:bodyPr>
          <a:lstStyle/>
          <a:p>
            <a:r>
              <a:rPr lang="en-US" altLang="en-US" dirty="0"/>
              <a:t>When Einstein applied his equations to the whole Universe, he found something that didn’t seem to make sense: the only solutions he could find had the Universe either expanding or shrinking: he couldn’t get it to stand still</a:t>
            </a:r>
            <a:r>
              <a:rPr lang="en-US" altLang="en-US" dirty="0" smtClean="0"/>
              <a:t>.</a:t>
            </a:r>
          </a:p>
          <a:p>
            <a:r>
              <a:rPr lang="en-US" altLang="en-US" dirty="0" smtClean="0"/>
              <a:t>‘</a:t>
            </a:r>
            <a:r>
              <a:rPr lang="en-US" altLang="en-US" dirty="0"/>
              <a:t>Obvious nonsense!’ he </a:t>
            </a:r>
            <a:r>
              <a:rPr lang="en-US" altLang="en-US" dirty="0" smtClean="0"/>
              <a:t>thought </a:t>
            </a:r>
            <a:r>
              <a:rPr lang="en-US" altLang="en-US" dirty="0"/>
              <a:t>to himself, and promptly invented a magical fudge-factor called the </a:t>
            </a:r>
            <a:r>
              <a:rPr lang="en-US" altLang="en-US" i="1" dirty="0"/>
              <a:t>cosmological constant</a:t>
            </a:r>
            <a:r>
              <a:rPr lang="en-US" altLang="en-US" dirty="0"/>
              <a:t>, for the sole purpose of allowing the Universe to stand still. He later called this his greatest mistake.</a:t>
            </a:r>
          </a:p>
          <a:p>
            <a:r>
              <a:rPr lang="en-US" altLang="en-US" dirty="0"/>
              <a:t>Then, ten years later, along came Hubble with his strange data, and everyone </a:t>
            </a:r>
            <a:r>
              <a:rPr lang="en-US" altLang="en-US" dirty="0" smtClean="0"/>
              <a:t>realized </a:t>
            </a:r>
            <a:r>
              <a:rPr lang="en-US" altLang="en-US" dirty="0"/>
              <a:t>that this could be explained very nicely by Einstein’s original calculations! If Einstein hadn’t been so cautious, he could have predicted the Hubble law.</a:t>
            </a:r>
          </a:p>
        </p:txBody>
      </p:sp>
    </p:spTree>
    <p:extLst>
      <p:ext uri="{BB962C8B-B14F-4D97-AF65-F5344CB8AC3E}">
        <p14:creationId xmlns:p14="http://schemas.microsoft.com/office/powerpoint/2010/main" val="187080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4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45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4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C:\Data\esmw\Swinburne Work Folder\Marg Mazzolini\tinycrestrevers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4601" y="6172200"/>
            <a:ext cx="320675" cy="457200"/>
          </a:xfrm>
          <a:prstGeom prst="rect">
            <a:avLst/>
          </a:prstGeom>
          <a:noFill/>
          <a:extLst>
            <a:ext uri="{909E8E84-426E-40DD-AFC4-6F175D3DCCD1}">
              <a14:hiddenFill xmlns:a14="http://schemas.microsoft.com/office/drawing/2010/main">
                <a:solidFill>
                  <a:srgbClr val="FFFFFF"/>
                </a:solidFill>
              </a14:hiddenFill>
            </a:ext>
          </a:extLst>
        </p:spPr>
      </p:pic>
      <p:sp>
        <p:nvSpPr>
          <p:cNvPr id="495619" name="Text Box 3"/>
          <p:cNvSpPr txBox="1">
            <a:spLocks noChangeArrowheads="1"/>
          </p:cNvSpPr>
          <p:nvPr/>
        </p:nvSpPr>
        <p:spPr bwMode="auto">
          <a:xfrm>
            <a:off x="2504846" y="959551"/>
            <a:ext cx="3949479" cy="369332"/>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i="1" dirty="0">
                <a:solidFill>
                  <a:schemeClr val="hlink"/>
                </a:solidFill>
              </a:rPr>
              <a:t>What does it mean for space to expand?</a:t>
            </a:r>
            <a:endParaRPr lang="en-US" altLang="en-US" i="1" dirty="0"/>
          </a:p>
        </p:txBody>
      </p:sp>
      <p:graphicFrame>
        <p:nvGraphicFramePr>
          <p:cNvPr id="495623" name="Object 7"/>
          <p:cNvGraphicFramePr>
            <a:graphicFrameLocks noChangeAspect="1"/>
          </p:cNvGraphicFramePr>
          <p:nvPr/>
        </p:nvGraphicFramePr>
        <p:xfrm>
          <a:off x="5105400" y="3124200"/>
          <a:ext cx="1981200" cy="1316038"/>
        </p:xfrm>
        <a:graphic>
          <a:graphicData uri="http://schemas.openxmlformats.org/presentationml/2006/ole">
            <mc:AlternateContent xmlns:mc="http://schemas.openxmlformats.org/markup-compatibility/2006">
              <mc:Choice xmlns:v="urn:schemas-microsoft-com:vml" Requires="v">
                <p:oleObj spid="_x0000_s6158" name="Drawing" r:id="rId4" imgW="5924821" imgH="3962882" progId="MSDraw.Drawing.8.1">
                  <p:embed/>
                </p:oleObj>
              </mc:Choice>
              <mc:Fallback>
                <p:oleObj name="Drawing" r:id="rId4" imgW="5924821" imgH="3962882" progId="MSDraw.Drawing.8.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124200"/>
                        <a:ext cx="1981200" cy="131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5631" name="Object 15"/>
          <p:cNvGraphicFramePr>
            <a:graphicFrameLocks noChangeAspect="1"/>
          </p:cNvGraphicFramePr>
          <p:nvPr/>
        </p:nvGraphicFramePr>
        <p:xfrm>
          <a:off x="2743201" y="1230314"/>
          <a:ext cx="6754813" cy="5627687"/>
        </p:xfrm>
        <a:graphic>
          <a:graphicData uri="http://schemas.openxmlformats.org/presentationml/2006/ole">
            <mc:AlternateContent xmlns:mc="http://schemas.openxmlformats.org/markup-compatibility/2006">
              <mc:Choice xmlns:v="urn:schemas-microsoft-com:vml" Requires="v">
                <p:oleObj spid="_x0000_s6159" name="Drawing" r:id="rId6" imgW="5525042" imgH="4600937" progId="MSDraw.Drawing.8.1">
                  <p:embed/>
                </p:oleObj>
              </mc:Choice>
              <mc:Fallback>
                <p:oleObj name="Drawing" r:id="rId6" imgW="5525042" imgH="4600937" progId="MSDraw.Drawing.8.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1" y="1230314"/>
                        <a:ext cx="6754813" cy="562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5632" name="Text Box 16"/>
          <p:cNvSpPr txBox="1">
            <a:spLocks noChangeArrowheads="1"/>
          </p:cNvSpPr>
          <p:nvPr/>
        </p:nvSpPr>
        <p:spPr bwMode="auto">
          <a:xfrm>
            <a:off x="1981200" y="2276475"/>
            <a:ext cx="1905000" cy="1314450"/>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solidFill>
                  <a:srgbClr val="0099FF"/>
                </a:solidFill>
              </a:rPr>
              <a:t>Space expands, carrying stars, galaxies and everything else along for the ride</a:t>
            </a:r>
            <a:endParaRPr lang="en-US" altLang="en-US" sz="1600">
              <a:solidFill>
                <a:schemeClr val="folHlink"/>
              </a:solidFill>
            </a:endParaRPr>
          </a:p>
        </p:txBody>
      </p:sp>
      <p:sp>
        <p:nvSpPr>
          <p:cNvPr id="495633" name="Text Box 17"/>
          <p:cNvSpPr txBox="1">
            <a:spLocks noChangeArrowheads="1"/>
          </p:cNvSpPr>
          <p:nvPr/>
        </p:nvSpPr>
        <p:spPr bwMode="auto">
          <a:xfrm>
            <a:off x="8382000" y="4121150"/>
            <a:ext cx="1905000" cy="825500"/>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a:solidFill>
                  <a:srgbClr val="0099FF"/>
                </a:solidFill>
              </a:rPr>
              <a:t>Every bit of empty space is constantly growing.</a:t>
            </a:r>
            <a:endParaRPr lang="en-US" altLang="en-US" sz="1600">
              <a:solidFill>
                <a:srgbClr val="0099FF"/>
              </a:solidFill>
              <a:latin typeface="Times New Roman" panose="02020603050405020304" pitchFamily="18" charset="0"/>
            </a:endParaRPr>
          </a:p>
        </p:txBody>
      </p:sp>
      <p:sp>
        <p:nvSpPr>
          <p:cNvPr id="495634" name="Text Box 18"/>
          <p:cNvSpPr txBox="1">
            <a:spLocks noChangeArrowheads="1"/>
          </p:cNvSpPr>
          <p:nvPr/>
        </p:nvSpPr>
        <p:spPr bwMode="auto">
          <a:xfrm>
            <a:off x="2514600" y="1219201"/>
            <a:ext cx="7315200" cy="366713"/>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rgbClr val="00FF00"/>
                </a:solidFill>
              </a:rPr>
              <a:t>The green grid-lines represent space itself: stars indicate matter</a:t>
            </a:r>
            <a:endParaRPr lang="en-US" altLang="en-US" sz="1600">
              <a:solidFill>
                <a:srgbClr val="00FF00"/>
              </a:solidFill>
            </a:endParaRPr>
          </a:p>
        </p:txBody>
      </p:sp>
    </p:spTree>
    <p:extLst>
      <p:ext uri="{BB962C8B-B14F-4D97-AF65-F5344CB8AC3E}">
        <p14:creationId xmlns:p14="http://schemas.microsoft.com/office/powerpoint/2010/main" val="2626977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56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95623"/>
                                        </p:tgtEl>
                                        <p:attrNameLst>
                                          <p:attrName>style.visibility</p:attrName>
                                        </p:attrNameLst>
                                      </p:cBhvr>
                                      <p:to>
                                        <p:strVal val="visible"/>
                                      </p:to>
                                    </p:set>
                                  </p:childTnLst>
                                  <p:subTnLst>
                                    <p:set>
                                      <p:cBhvr override="childStyle">
                                        <p:cTn dur="1" fill="hold" display="0" masterRel="nextClick" afterEffect="1"/>
                                        <p:tgtEl>
                                          <p:spTgt spid="49562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495631"/>
                                        </p:tgtEl>
                                        <p:attrNameLst>
                                          <p:attrName>style.visibility</p:attrName>
                                        </p:attrNameLst>
                                      </p:cBhvr>
                                      <p:to>
                                        <p:strVal val="visible"/>
                                      </p:to>
                                    </p:set>
                                    <p:anim calcmode="lin" valueType="num">
                                      <p:cBhvr>
                                        <p:cTn id="15" dur="500" fill="hold"/>
                                        <p:tgtEl>
                                          <p:spTgt spid="495631"/>
                                        </p:tgtEl>
                                        <p:attrNameLst>
                                          <p:attrName>ppt_w</p:attrName>
                                        </p:attrNameLst>
                                      </p:cBhvr>
                                      <p:tavLst>
                                        <p:tav tm="0">
                                          <p:val>
                                            <p:fltVal val="0"/>
                                          </p:val>
                                        </p:tav>
                                        <p:tav tm="100000">
                                          <p:val>
                                            <p:strVal val="#ppt_w"/>
                                          </p:val>
                                        </p:tav>
                                      </p:tavLst>
                                    </p:anim>
                                    <p:anim calcmode="lin" valueType="num">
                                      <p:cBhvr>
                                        <p:cTn id="16" dur="500" fill="hold"/>
                                        <p:tgtEl>
                                          <p:spTgt spid="495631"/>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495632"/>
                                        </p:tgtEl>
                                        <p:attrNameLst>
                                          <p:attrName>style.visibility</p:attrName>
                                        </p:attrNameLst>
                                      </p:cBhvr>
                                      <p:to>
                                        <p:strVal val="visible"/>
                                      </p:to>
                                    </p:set>
                                    <p:anim calcmode="lin" valueType="num">
                                      <p:cBhvr additive="base">
                                        <p:cTn id="21" dur="500" fill="hold"/>
                                        <p:tgtEl>
                                          <p:spTgt spid="495632"/>
                                        </p:tgtEl>
                                        <p:attrNameLst>
                                          <p:attrName>ppt_x</p:attrName>
                                        </p:attrNameLst>
                                      </p:cBhvr>
                                      <p:tavLst>
                                        <p:tav tm="0">
                                          <p:val>
                                            <p:strVal val="0-#ppt_w/2"/>
                                          </p:val>
                                        </p:tav>
                                        <p:tav tm="100000">
                                          <p:val>
                                            <p:strVal val="#ppt_x"/>
                                          </p:val>
                                        </p:tav>
                                      </p:tavLst>
                                    </p:anim>
                                    <p:anim calcmode="lin" valueType="num">
                                      <p:cBhvr additive="base">
                                        <p:cTn id="22" dur="500" fill="hold"/>
                                        <p:tgtEl>
                                          <p:spTgt spid="495632"/>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495633"/>
                                        </p:tgtEl>
                                        <p:attrNameLst>
                                          <p:attrName>style.visibility</p:attrName>
                                        </p:attrNameLst>
                                      </p:cBhvr>
                                      <p:to>
                                        <p:strVal val="visible"/>
                                      </p:to>
                                    </p:set>
                                    <p:anim calcmode="lin" valueType="num">
                                      <p:cBhvr additive="base">
                                        <p:cTn id="27" dur="500" fill="hold"/>
                                        <p:tgtEl>
                                          <p:spTgt spid="495633"/>
                                        </p:tgtEl>
                                        <p:attrNameLst>
                                          <p:attrName>ppt_x</p:attrName>
                                        </p:attrNameLst>
                                      </p:cBhvr>
                                      <p:tavLst>
                                        <p:tav tm="0">
                                          <p:val>
                                            <p:strVal val="1+#ppt_w/2"/>
                                          </p:val>
                                        </p:tav>
                                        <p:tav tm="100000">
                                          <p:val>
                                            <p:strVal val="#ppt_x"/>
                                          </p:val>
                                        </p:tav>
                                      </p:tavLst>
                                    </p:anim>
                                    <p:anim calcmode="lin" valueType="num">
                                      <p:cBhvr additive="base">
                                        <p:cTn id="28" dur="500" fill="hold"/>
                                        <p:tgtEl>
                                          <p:spTgt spid="495633"/>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
                            </p:stCondLst>
                            <p:childTnLst>
                              <p:par>
                                <p:cTn id="30" presetID="1" presetClass="entr" presetSubtype="0" fill="hold" nodeType="afterEffect">
                                  <p:stCondLst>
                                    <p:cond delay="0"/>
                                  </p:stCondLst>
                                  <p:childTnLst>
                                    <p:set>
                                      <p:cBhvr>
                                        <p:cTn id="31" dur="1" fill="hold">
                                          <p:stCondLst>
                                            <p:cond delay="499"/>
                                          </p:stCondLst>
                                        </p:cTn>
                                        <p:tgtEl>
                                          <p:spTgt spid="495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32" grpId="0" autoUpdateAnimBg="0"/>
      <p:bldP spid="495633" grpId="0" autoUpdateAnimBg="0"/>
      <p:bldP spid="49563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4" name="Text Box 4"/>
          <p:cNvSpPr txBox="1">
            <a:spLocks noChangeArrowheads="1"/>
          </p:cNvSpPr>
          <p:nvPr/>
        </p:nvSpPr>
        <p:spPr bwMode="auto">
          <a:xfrm>
            <a:off x="1981200" y="1424673"/>
            <a:ext cx="8229600" cy="646331"/>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So: space itself is expanding. As it expands, it carries stars and galaxies along for the ride. An analogy may help:</a:t>
            </a:r>
          </a:p>
        </p:txBody>
      </p:sp>
      <p:sp>
        <p:nvSpPr>
          <p:cNvPr id="496648" name="Text Box 8"/>
          <p:cNvSpPr txBox="1">
            <a:spLocks noChangeArrowheads="1"/>
          </p:cNvSpPr>
          <p:nvPr/>
        </p:nvSpPr>
        <p:spPr bwMode="auto">
          <a:xfrm>
            <a:off x="1981200" y="2297798"/>
            <a:ext cx="8001000" cy="646331"/>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Take a fruit loaf before it has been baked. The bits of fruit represent galaxies, and the dough is space.</a:t>
            </a:r>
            <a:endParaRPr lang="en-US" altLang="en-US">
              <a:solidFill>
                <a:schemeClr val="folHlink"/>
              </a:solidFill>
            </a:endParaRPr>
          </a:p>
        </p:txBody>
      </p:sp>
      <p:sp>
        <p:nvSpPr>
          <p:cNvPr id="496649" name="Text Box 9"/>
          <p:cNvSpPr txBox="1">
            <a:spLocks noChangeArrowheads="1"/>
          </p:cNvSpPr>
          <p:nvPr/>
        </p:nvSpPr>
        <p:spPr bwMode="auto">
          <a:xfrm>
            <a:off x="1295400" y="3833870"/>
            <a:ext cx="2895600" cy="1477328"/>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The expanding universe is like putting the loaf in an oven: the dough expands, carrying the pieces of fruit away from each other.</a:t>
            </a:r>
            <a:endParaRPr lang="en-US" altLang="en-US" dirty="0">
              <a:solidFill>
                <a:schemeClr val="folHlink"/>
              </a:solidFill>
            </a:endParaRPr>
          </a:p>
        </p:txBody>
      </p:sp>
      <p:graphicFrame>
        <p:nvGraphicFramePr>
          <p:cNvPr id="496652" name="Object 12"/>
          <p:cNvGraphicFramePr>
            <a:graphicFrameLocks noChangeAspect="1"/>
          </p:cNvGraphicFramePr>
          <p:nvPr/>
        </p:nvGraphicFramePr>
        <p:xfrm>
          <a:off x="5334001" y="3657601"/>
          <a:ext cx="1260475" cy="823913"/>
        </p:xfrm>
        <a:graphic>
          <a:graphicData uri="http://schemas.openxmlformats.org/presentationml/2006/ole">
            <mc:AlternateContent xmlns:mc="http://schemas.openxmlformats.org/markup-compatibility/2006">
              <mc:Choice xmlns:v="urn:schemas-microsoft-com:vml" Requires="v">
                <p:oleObj spid="_x0000_s7188" name="Drawing" r:id="rId3" imgW="5144042" imgH="3362807" progId="MSDraw.Drawing.8.1">
                  <p:embed/>
                </p:oleObj>
              </mc:Choice>
              <mc:Fallback>
                <p:oleObj name="Drawing" r:id="rId3" imgW="5144042" imgH="3362807" progId="MSDraw.Drawing.8.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1" y="3657601"/>
                        <a:ext cx="1260475"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6653" name="Object 13"/>
          <p:cNvGraphicFramePr>
            <a:graphicFrameLocks noChangeAspect="1"/>
          </p:cNvGraphicFramePr>
          <p:nvPr/>
        </p:nvGraphicFramePr>
        <p:xfrm>
          <a:off x="3276600" y="2362201"/>
          <a:ext cx="5151438" cy="3368675"/>
        </p:xfrm>
        <a:graphic>
          <a:graphicData uri="http://schemas.openxmlformats.org/presentationml/2006/ole">
            <mc:AlternateContent xmlns:mc="http://schemas.openxmlformats.org/markup-compatibility/2006">
              <mc:Choice xmlns:v="urn:schemas-microsoft-com:vml" Requires="v">
                <p:oleObj spid="_x0000_s7189" name="Drawing" r:id="rId5" imgW="5144042" imgH="3362807" progId="MSDraw.Drawing.8.1">
                  <p:embed/>
                </p:oleObj>
              </mc:Choice>
              <mc:Fallback>
                <p:oleObj name="Drawing" r:id="rId5" imgW="5144042" imgH="3362807" progId="MSDraw.Drawing.8.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62201"/>
                        <a:ext cx="5151438" cy="336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6654" name="Object 14"/>
          <p:cNvGraphicFramePr>
            <a:graphicFrameLocks noChangeAspect="1"/>
          </p:cNvGraphicFramePr>
          <p:nvPr/>
        </p:nvGraphicFramePr>
        <p:xfrm>
          <a:off x="5105400" y="4191000"/>
          <a:ext cx="4268788" cy="2446338"/>
        </p:xfrm>
        <a:graphic>
          <a:graphicData uri="http://schemas.openxmlformats.org/presentationml/2006/ole">
            <mc:AlternateContent xmlns:mc="http://schemas.openxmlformats.org/markup-compatibility/2006">
              <mc:Choice xmlns:v="urn:schemas-microsoft-com:vml" Requires="v">
                <p:oleObj spid="_x0000_s7190" name="Drawing" r:id="rId6" imgW="4267561" imgH="2162657" progId="MSDraw.Drawing.8.1">
                  <p:embed/>
                </p:oleObj>
              </mc:Choice>
              <mc:Fallback>
                <p:oleObj name="Drawing" r:id="rId6" imgW="4267561" imgH="2162657" progId="MSDraw.Drawing.8.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191000"/>
                        <a:ext cx="4268788" cy="244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6656" name="Text Box 16"/>
          <p:cNvSpPr txBox="1">
            <a:spLocks noChangeArrowheads="1"/>
          </p:cNvSpPr>
          <p:nvPr/>
        </p:nvSpPr>
        <p:spPr bwMode="auto">
          <a:xfrm>
            <a:off x="8307389" y="3590835"/>
            <a:ext cx="3048000" cy="1200329"/>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If there were microscopic astronomers on one of the bits of fruit, they might exclaim:</a:t>
            </a:r>
          </a:p>
        </p:txBody>
      </p:sp>
    </p:spTree>
    <p:extLst>
      <p:ext uri="{BB962C8B-B14F-4D97-AF65-F5344CB8AC3E}">
        <p14:creationId xmlns:p14="http://schemas.microsoft.com/office/powerpoint/2010/main" val="1401785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66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966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66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96653"/>
                                        </p:tgtEl>
                                        <p:attrNameLst>
                                          <p:attrName>style.visibility</p:attrName>
                                        </p:attrNameLst>
                                      </p:cBhvr>
                                      <p:to>
                                        <p:strVal val="visible"/>
                                      </p:to>
                                    </p:set>
                                    <p:anim calcmode="lin" valueType="num">
                                      <p:cBhvr>
                                        <p:cTn id="19" dur="500" fill="hold"/>
                                        <p:tgtEl>
                                          <p:spTgt spid="496653"/>
                                        </p:tgtEl>
                                        <p:attrNameLst>
                                          <p:attrName>ppt_w</p:attrName>
                                        </p:attrNameLst>
                                      </p:cBhvr>
                                      <p:tavLst>
                                        <p:tav tm="0">
                                          <p:val>
                                            <p:fltVal val="0"/>
                                          </p:val>
                                        </p:tav>
                                        <p:tav tm="100000">
                                          <p:val>
                                            <p:strVal val="#ppt_w"/>
                                          </p:val>
                                        </p:tav>
                                      </p:tavLst>
                                    </p:anim>
                                    <p:anim calcmode="lin" valueType="num">
                                      <p:cBhvr>
                                        <p:cTn id="20" dur="500" fill="hold"/>
                                        <p:tgtEl>
                                          <p:spTgt spid="49665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9665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496654"/>
                                        </p:tgtEl>
                                        <p:attrNameLst>
                                          <p:attrName>style.visibility</p:attrName>
                                        </p:attrNameLst>
                                      </p:cBhvr>
                                      <p:to>
                                        <p:strVal val="visible"/>
                                      </p:to>
                                    </p:set>
                                    <p:animEffect transition="in" filter="wipe(up)">
                                      <p:cBhvr>
                                        <p:cTn id="29" dur="500"/>
                                        <p:tgtEl>
                                          <p:spTgt spid="496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8" grpId="0" autoUpdateAnimBg="0"/>
      <p:bldP spid="496649" grpId="0" autoUpdateAnimBg="0"/>
      <p:bldP spid="49665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2057400" y="609600"/>
            <a:ext cx="8001000" cy="1143000"/>
          </a:xfrm>
        </p:spPr>
        <p:txBody>
          <a:bodyPr/>
          <a:lstStyle/>
          <a:p>
            <a:r>
              <a:rPr lang="en-US" altLang="en-US" sz="2800" b="1"/>
              <a:t>But what has this got to do with the Hubble Law?</a:t>
            </a:r>
            <a:endParaRPr lang="en-US" altLang="en-US" b="1"/>
          </a:p>
        </p:txBody>
      </p:sp>
      <p:sp>
        <p:nvSpPr>
          <p:cNvPr id="497667" name="Rectangle 3"/>
          <p:cNvSpPr>
            <a:spLocks noGrp="1" noChangeArrowheads="1"/>
          </p:cNvSpPr>
          <p:nvPr>
            <p:ph idx="1"/>
          </p:nvPr>
        </p:nvSpPr>
        <p:spPr>
          <a:xfrm>
            <a:off x="2057400" y="1600200"/>
            <a:ext cx="8305800" cy="3429000"/>
          </a:xfrm>
        </p:spPr>
        <p:txBody>
          <a:bodyPr>
            <a:normAutofit/>
          </a:bodyPr>
          <a:lstStyle/>
          <a:p>
            <a:r>
              <a:rPr lang="en-US" altLang="en-US"/>
              <a:t>Space is expanding pretty slowly. If you cross 1 km of space on the way to work, you’d have to wait thirteen million years before the expansion of space enlarges your walk by one metre.</a:t>
            </a:r>
          </a:p>
          <a:p>
            <a:r>
              <a:rPr lang="en-US" altLang="en-US"/>
              <a:t>The light from a distant galaxy, however, may have been travelling millions or even billions of years before it hits your telescope and is detected. During that long flight, space will have grown substantially. This stretches the photon of light, increasing the wavelength.</a:t>
            </a:r>
          </a:p>
        </p:txBody>
      </p:sp>
      <p:graphicFrame>
        <p:nvGraphicFramePr>
          <p:cNvPr id="497673" name="Object 9"/>
          <p:cNvGraphicFramePr>
            <a:graphicFrameLocks noChangeAspect="1"/>
          </p:cNvGraphicFramePr>
          <p:nvPr/>
        </p:nvGraphicFramePr>
        <p:xfrm>
          <a:off x="1524000" y="3581400"/>
          <a:ext cx="2286000" cy="2681288"/>
        </p:xfrm>
        <a:graphic>
          <a:graphicData uri="http://schemas.openxmlformats.org/presentationml/2006/ole">
            <mc:AlternateContent xmlns:mc="http://schemas.openxmlformats.org/markup-compatibility/2006">
              <mc:Choice xmlns:v="urn:schemas-microsoft-com:vml" Requires="v">
                <p:oleObj spid="_x0000_s8212" name="Drawing" r:id="rId3" imgW="2743561" imgH="2677007" progId="MSDraw.Drawing.8.1">
                  <p:embed/>
                </p:oleObj>
              </mc:Choice>
              <mc:Fallback>
                <p:oleObj name="Drawing" r:id="rId3" imgW="2743561" imgH="2677007" progId="MSDraw.Drawing.8.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81400"/>
                        <a:ext cx="2286000" cy="268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7674" name="Object 10"/>
          <p:cNvGraphicFramePr>
            <a:graphicFrameLocks noChangeAspect="1"/>
          </p:cNvGraphicFramePr>
          <p:nvPr/>
        </p:nvGraphicFramePr>
        <p:xfrm>
          <a:off x="5943600" y="3581400"/>
          <a:ext cx="4724400" cy="2681288"/>
        </p:xfrm>
        <a:graphic>
          <a:graphicData uri="http://schemas.openxmlformats.org/presentationml/2006/ole">
            <mc:AlternateContent xmlns:mc="http://schemas.openxmlformats.org/markup-compatibility/2006">
              <mc:Choice xmlns:v="urn:schemas-microsoft-com:vml" Requires="v">
                <p:oleObj spid="_x0000_s8213" name="Drawing" r:id="rId5" imgW="2734172" imgH="2677007" progId="MSDraw.Drawing.8.1">
                  <p:embed/>
                </p:oleObj>
              </mc:Choice>
              <mc:Fallback>
                <p:oleObj name="Drawing" r:id="rId5" imgW="2734172" imgH="2677007" progId="MSDraw.Drawing.8.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581400"/>
                        <a:ext cx="4724400" cy="268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7675" name="Object 11"/>
          <p:cNvGraphicFramePr>
            <a:graphicFrameLocks noChangeAspect="1"/>
          </p:cNvGraphicFramePr>
          <p:nvPr/>
        </p:nvGraphicFramePr>
        <p:xfrm>
          <a:off x="3429000" y="3581400"/>
          <a:ext cx="3429000" cy="2681288"/>
        </p:xfrm>
        <a:graphic>
          <a:graphicData uri="http://schemas.openxmlformats.org/presentationml/2006/ole">
            <mc:AlternateContent xmlns:mc="http://schemas.openxmlformats.org/markup-compatibility/2006">
              <mc:Choice xmlns:v="urn:schemas-microsoft-com:vml" Requires="v">
                <p:oleObj spid="_x0000_s8214" name="Drawing" r:id="rId7" imgW="2752951" imgH="2677007" progId="MSDraw.Drawing.8.1">
                  <p:embed/>
                </p:oleObj>
              </mc:Choice>
              <mc:Fallback>
                <p:oleObj name="Drawing" r:id="rId7" imgW="2752951" imgH="2677007" progId="MSDraw.Drawing.8.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3581400"/>
                        <a:ext cx="3429000" cy="268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24076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7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7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497673"/>
                                        </p:tgtEl>
                                        <p:attrNameLst>
                                          <p:attrName>style.visibility</p:attrName>
                                        </p:attrNameLst>
                                      </p:cBhvr>
                                      <p:to>
                                        <p:strVal val="visible"/>
                                      </p:to>
                                    </p:set>
                                    <p:animEffect transition="in" filter="wipe(left)">
                                      <p:cBhvr>
                                        <p:cTn id="15" dur="500"/>
                                        <p:tgtEl>
                                          <p:spTgt spid="497673"/>
                                        </p:tgtEl>
                                      </p:cBhvr>
                                    </p:animEffect>
                                  </p:child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497675"/>
                                        </p:tgtEl>
                                        <p:attrNameLst>
                                          <p:attrName>style.visibility</p:attrName>
                                        </p:attrNameLst>
                                      </p:cBhvr>
                                      <p:to>
                                        <p:strVal val="visible"/>
                                      </p:to>
                                    </p:set>
                                    <p:animEffect transition="in" filter="wipe(left)">
                                      <p:cBhvr>
                                        <p:cTn id="19" dur="500"/>
                                        <p:tgtEl>
                                          <p:spTgt spid="497675"/>
                                        </p:tgtEl>
                                      </p:cBhvr>
                                    </p:animEffect>
                                  </p:childTnLst>
                                </p:cTn>
                              </p:par>
                            </p:childTnLst>
                          </p:cTn>
                        </p:par>
                        <p:par>
                          <p:cTn id="20" fill="hold" nodeType="after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497674"/>
                                        </p:tgtEl>
                                        <p:attrNameLst>
                                          <p:attrName>style.visibility</p:attrName>
                                        </p:attrNameLst>
                                      </p:cBhvr>
                                      <p:to>
                                        <p:strVal val="visible"/>
                                      </p:to>
                                    </p:set>
                                    <p:animEffect transition="in" filter="wipe(left)">
                                      <p:cBhvr>
                                        <p:cTn id="23" dur="500"/>
                                        <p:tgtEl>
                                          <p:spTgt spid="497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8691" name="Rectangle 3"/>
          <p:cNvSpPr>
            <a:spLocks noGrp="1" noChangeArrowheads="1"/>
          </p:cNvSpPr>
          <p:nvPr>
            <p:ph idx="1"/>
          </p:nvPr>
        </p:nvSpPr>
        <p:spPr>
          <a:xfrm>
            <a:off x="1981200" y="1126541"/>
            <a:ext cx="8305800" cy="4969459"/>
          </a:xfrm>
        </p:spPr>
        <p:txBody>
          <a:bodyPr>
            <a:normAutofit lnSpcReduction="10000"/>
          </a:bodyPr>
          <a:lstStyle/>
          <a:p>
            <a:r>
              <a:rPr lang="en-US" altLang="en-US" dirty="0"/>
              <a:t>So this is Einstein’s explanation of the Hubble Law. Space is slowly expanding, and any photon that’s flying through space on its way to our telescopes will be stretched as it flies. The longer it’s been flying, the more it will be stretched: that’s why redshift correlates with distance</a:t>
            </a:r>
            <a:r>
              <a:rPr lang="en-US" altLang="en-US" dirty="0" smtClean="0"/>
              <a:t>.</a:t>
            </a:r>
          </a:p>
          <a:p>
            <a:r>
              <a:rPr lang="en-US" altLang="en-US" dirty="0" smtClean="0"/>
              <a:t>But </a:t>
            </a:r>
            <a:r>
              <a:rPr lang="en-US" altLang="en-US" dirty="0"/>
              <a:t>hold on a moment; if space is expanding, perhaps our telescopes, spectrographs, rulers, indeed our bodies are also expanding to match? If absolutely everything expands by the same amount, could we even tell the difference?</a:t>
            </a:r>
          </a:p>
          <a:p>
            <a:r>
              <a:rPr lang="en-US" altLang="en-US" dirty="0"/>
              <a:t>It turns out that this is not what relativity predicts. The space between the atoms in our bodies is indeed expanding. Our atoms, however, are held together by chemical bonds: when the expansion of space pulls atoms apart, these chemical bonds just pull them back together again. </a:t>
            </a:r>
          </a:p>
        </p:txBody>
      </p:sp>
    </p:spTree>
    <p:extLst>
      <p:ext uri="{BB962C8B-B14F-4D97-AF65-F5344CB8AC3E}">
        <p14:creationId xmlns:p14="http://schemas.microsoft.com/office/powerpoint/2010/main" val="1120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8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8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8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2133600" y="685800"/>
            <a:ext cx="7772400" cy="1371600"/>
          </a:xfrm>
        </p:spPr>
        <p:txBody>
          <a:bodyPr>
            <a:normAutofit fontScale="90000"/>
          </a:bodyPr>
          <a:lstStyle/>
          <a:p>
            <a:r>
              <a:rPr lang="en-US" altLang="en-US" b="1"/>
              <a:t>The Great Controversy: Steady State versus the Big Bang.</a:t>
            </a:r>
            <a:br>
              <a:rPr lang="en-US" altLang="en-US" b="1"/>
            </a:br>
            <a:endParaRPr lang="en-US" altLang="en-US" b="1"/>
          </a:p>
        </p:txBody>
      </p:sp>
      <p:sp>
        <p:nvSpPr>
          <p:cNvPr id="501763" name="Rectangle 3"/>
          <p:cNvSpPr>
            <a:spLocks noGrp="1" noChangeArrowheads="1"/>
          </p:cNvSpPr>
          <p:nvPr>
            <p:ph idx="1"/>
          </p:nvPr>
        </p:nvSpPr>
        <p:spPr>
          <a:xfrm>
            <a:off x="2197100" y="1917700"/>
            <a:ext cx="8153400" cy="4114800"/>
          </a:xfrm>
        </p:spPr>
        <p:txBody>
          <a:bodyPr>
            <a:normAutofit/>
          </a:bodyPr>
          <a:lstStyle/>
          <a:p>
            <a:r>
              <a:rPr lang="en-US" altLang="en-US" dirty="0"/>
              <a:t>So: space is expanding. This has been generally conceded since the 1920s. Far more controversial were the implications of this for the history of the universe.</a:t>
            </a:r>
          </a:p>
          <a:p>
            <a:r>
              <a:rPr lang="en-US" altLang="en-US" dirty="0"/>
              <a:t>If space were expanding, then the density of the universe must be dropping: you only have a certain amount of matter and it is being spread over greater and greater regions of space. We must be living in a unique time: never before and never again will the universe have its current density. Far in the future, space will have expanded so much that we may not even be able to see other galaxies. </a:t>
            </a:r>
          </a:p>
        </p:txBody>
      </p:sp>
    </p:spTree>
    <p:extLst>
      <p:ext uri="{BB962C8B-B14F-4D97-AF65-F5344CB8AC3E}">
        <p14:creationId xmlns:p14="http://schemas.microsoft.com/office/powerpoint/2010/main" val="4060755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7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787" name="Rectangle 3"/>
          <p:cNvSpPr>
            <a:spLocks noGrp="1" noChangeArrowheads="1"/>
          </p:cNvSpPr>
          <p:nvPr>
            <p:ph idx="1"/>
          </p:nvPr>
        </p:nvSpPr>
        <p:spPr>
          <a:xfrm>
            <a:off x="2209800" y="1141171"/>
            <a:ext cx="8153400" cy="4954829"/>
          </a:xfrm>
        </p:spPr>
        <p:txBody>
          <a:bodyPr>
            <a:normAutofit/>
          </a:bodyPr>
          <a:lstStyle/>
          <a:p>
            <a:r>
              <a:rPr lang="en-US" altLang="en-US" dirty="0"/>
              <a:t>Far in the past, space would have been much smaller than it is now: all the galaxies we see today must have been squashed up together. And if you extrapolate the universe far enough back,  all the stars and galaxies we see today must have been squashed together into some sort of primordial fireball</a:t>
            </a:r>
            <a:r>
              <a:rPr lang="en-US" altLang="en-US" dirty="0" smtClean="0"/>
              <a:t>.</a:t>
            </a:r>
          </a:p>
          <a:p>
            <a:r>
              <a:rPr lang="en-US" altLang="en-US" dirty="0" smtClean="0"/>
              <a:t>Many </a:t>
            </a:r>
            <a:r>
              <a:rPr lang="en-US" altLang="en-US" dirty="0"/>
              <a:t>astronomers didn’t like this idea (Sir Fred Hoyle contemptuously called it the ‘Big Bang’ theory and the name stuck). It offended their sense of philosophical rightness for the universe to be changing, that we live in a unique moment, and that if we look back far enough every atom in the universe must have been squashed together.</a:t>
            </a:r>
          </a:p>
          <a:p>
            <a:r>
              <a:rPr lang="en-US" altLang="en-US" dirty="0"/>
              <a:t>These astronomers came up with a rival theory: the ‘Steady State Theory’.</a:t>
            </a:r>
          </a:p>
        </p:txBody>
      </p:sp>
    </p:spTree>
    <p:extLst>
      <p:ext uri="{BB962C8B-B14F-4D97-AF65-F5344CB8AC3E}">
        <p14:creationId xmlns:p14="http://schemas.microsoft.com/office/powerpoint/2010/main" val="39862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2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27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27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4" name="Text Box 6"/>
          <p:cNvSpPr txBox="1">
            <a:spLocks noChangeArrowheads="1"/>
          </p:cNvSpPr>
          <p:nvPr/>
        </p:nvSpPr>
        <p:spPr bwMode="auto">
          <a:xfrm>
            <a:off x="3619961" y="759947"/>
            <a:ext cx="3171381" cy="523220"/>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2800" i="1" dirty="0">
                <a:solidFill>
                  <a:schemeClr val="hlink"/>
                </a:solidFill>
              </a:rPr>
              <a:t>The Big Bang Theory</a:t>
            </a:r>
            <a:endParaRPr lang="en-US" altLang="en-US" i="1" dirty="0">
              <a:latin typeface="Times New Roman" panose="02020603050405020304" pitchFamily="18" charset="0"/>
            </a:endParaRPr>
          </a:p>
        </p:txBody>
      </p:sp>
      <p:graphicFrame>
        <p:nvGraphicFramePr>
          <p:cNvPr id="503819" name="Object 11"/>
          <p:cNvGraphicFramePr>
            <a:graphicFrameLocks noChangeAspect="1"/>
          </p:cNvGraphicFramePr>
          <p:nvPr/>
        </p:nvGraphicFramePr>
        <p:xfrm>
          <a:off x="2209800" y="1828800"/>
          <a:ext cx="5168900" cy="4038600"/>
        </p:xfrm>
        <a:graphic>
          <a:graphicData uri="http://schemas.openxmlformats.org/presentationml/2006/ole">
            <mc:AlternateContent xmlns:mc="http://schemas.openxmlformats.org/markup-compatibility/2006">
              <mc:Choice xmlns:v="urn:schemas-microsoft-com:vml" Requires="v">
                <p:oleObj spid="_x0000_s9248" name="Drawing" r:id="rId3" imgW="4219891" imgH="3295891" progId="MSDraw.Drawing.8.1">
                  <p:embed/>
                </p:oleObj>
              </mc:Choice>
              <mc:Fallback>
                <p:oleObj name="Drawing" r:id="rId3" imgW="4219891" imgH="3295891" progId="MSDraw.Drawing.8.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28800"/>
                        <a:ext cx="51689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3820" name="Text Box 12"/>
          <p:cNvSpPr txBox="1">
            <a:spLocks noChangeArrowheads="1"/>
          </p:cNvSpPr>
          <p:nvPr/>
        </p:nvSpPr>
        <p:spPr bwMode="auto">
          <a:xfrm>
            <a:off x="7620000" y="3321000"/>
            <a:ext cx="2514600" cy="2308324"/>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rgbClr val="0099FF"/>
                </a:solidFill>
              </a:rPr>
              <a:t>The density of matter in the universe thus goes down in the Big Bang Theory. Every galaxy gets further and further from its neighbours as time passes.</a:t>
            </a:r>
          </a:p>
          <a:p>
            <a:endParaRPr lang="en-US" altLang="en-US">
              <a:solidFill>
                <a:srgbClr val="0099FF"/>
              </a:solidFill>
            </a:endParaRPr>
          </a:p>
        </p:txBody>
      </p:sp>
      <p:graphicFrame>
        <p:nvGraphicFramePr>
          <p:cNvPr id="503829" name="Object 21"/>
          <p:cNvGraphicFramePr>
            <a:graphicFrameLocks noChangeAspect="1"/>
          </p:cNvGraphicFramePr>
          <p:nvPr/>
        </p:nvGraphicFramePr>
        <p:xfrm>
          <a:off x="2438401" y="1524000"/>
          <a:ext cx="4710113" cy="4038600"/>
        </p:xfrm>
        <a:graphic>
          <a:graphicData uri="http://schemas.openxmlformats.org/presentationml/2006/ole">
            <mc:AlternateContent xmlns:mc="http://schemas.openxmlformats.org/markup-compatibility/2006">
              <mc:Choice xmlns:v="urn:schemas-microsoft-com:vml" Requires="v">
                <p:oleObj spid="_x0000_s9249" name="Drawing" r:id="rId5" imgW="3848642" imgH="3295891" progId="MSDraw.Drawing.8.1">
                  <p:embed/>
                </p:oleObj>
              </mc:Choice>
              <mc:Fallback>
                <p:oleObj name="Drawing" r:id="rId5" imgW="3848642" imgH="3295891" progId="MSDraw.Drawing.8.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1" y="1524000"/>
                        <a:ext cx="4710113"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3830" name="Object 22"/>
          <p:cNvGraphicFramePr>
            <a:graphicFrameLocks noChangeAspect="1"/>
          </p:cNvGraphicFramePr>
          <p:nvPr/>
        </p:nvGraphicFramePr>
        <p:xfrm>
          <a:off x="2667001" y="1295400"/>
          <a:ext cx="4303713" cy="4267200"/>
        </p:xfrm>
        <a:graphic>
          <a:graphicData uri="http://schemas.openxmlformats.org/presentationml/2006/ole">
            <mc:AlternateContent xmlns:mc="http://schemas.openxmlformats.org/markup-compatibility/2006">
              <mc:Choice xmlns:v="urn:schemas-microsoft-com:vml" Requires="v">
                <p:oleObj spid="_x0000_s9250" name="Drawing" r:id="rId7" imgW="3514951" imgH="3486512" progId="MSDraw.Drawing.8.1">
                  <p:embed/>
                </p:oleObj>
              </mc:Choice>
              <mc:Fallback>
                <p:oleObj name="Drawing" r:id="rId7" imgW="3514951" imgH="3486512" progId="MSDraw.Drawing.8.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1" y="1295400"/>
                        <a:ext cx="4303713"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3831" name="Object 23"/>
          <p:cNvGraphicFramePr>
            <a:graphicFrameLocks noChangeAspect="1"/>
          </p:cNvGraphicFramePr>
          <p:nvPr/>
        </p:nvGraphicFramePr>
        <p:xfrm>
          <a:off x="2895600" y="1143000"/>
          <a:ext cx="3810000" cy="4268788"/>
        </p:xfrm>
        <a:graphic>
          <a:graphicData uri="http://schemas.openxmlformats.org/presentationml/2006/ole">
            <mc:AlternateContent xmlns:mc="http://schemas.openxmlformats.org/markup-compatibility/2006">
              <mc:Choice xmlns:v="urn:schemas-microsoft-com:vml" Requires="v">
                <p:oleObj spid="_x0000_s9251" name="Drawing" r:id="rId9" imgW="3115172" imgH="3486512" progId="MSDraw.Drawing.8.1">
                  <p:embed/>
                </p:oleObj>
              </mc:Choice>
              <mc:Fallback>
                <p:oleObj name="Drawing" r:id="rId9" imgW="3115172" imgH="3486512" progId="MSDraw.Drawing.8.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1143000"/>
                        <a:ext cx="3810000" cy="426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3832" name="Object 24"/>
          <p:cNvGraphicFramePr>
            <a:graphicFrameLocks noChangeAspect="1"/>
          </p:cNvGraphicFramePr>
          <p:nvPr/>
        </p:nvGraphicFramePr>
        <p:xfrm>
          <a:off x="3124201" y="914401"/>
          <a:ext cx="3527425" cy="4144963"/>
        </p:xfrm>
        <a:graphic>
          <a:graphicData uri="http://schemas.openxmlformats.org/presentationml/2006/ole">
            <mc:AlternateContent xmlns:mc="http://schemas.openxmlformats.org/markup-compatibility/2006">
              <mc:Choice xmlns:v="urn:schemas-microsoft-com:vml" Requires="v">
                <p:oleObj spid="_x0000_s9252" name="Drawing" r:id="rId11" imgW="2886572" imgH="3391382" progId="MSDraw.Drawing.8.1">
                  <p:embed/>
                </p:oleObj>
              </mc:Choice>
              <mc:Fallback>
                <p:oleObj name="Drawing" r:id="rId11" imgW="2886572" imgH="3391382" progId="MSDraw.Drawing.8.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1" y="914401"/>
                        <a:ext cx="3527425" cy="414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3833" name="Text Box 25"/>
          <p:cNvSpPr txBox="1">
            <a:spLocks noChangeArrowheads="1"/>
          </p:cNvSpPr>
          <p:nvPr/>
        </p:nvSpPr>
        <p:spPr bwMode="auto">
          <a:xfrm>
            <a:off x="7620000" y="746463"/>
            <a:ext cx="2514600" cy="2031325"/>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rgbClr val="0099FF"/>
                </a:solidFill>
              </a:rPr>
              <a:t>The amount of matter (yellow stars) in the universe is fixed.</a:t>
            </a:r>
          </a:p>
          <a:p>
            <a:r>
              <a:rPr lang="en-US" altLang="en-US">
                <a:solidFill>
                  <a:srgbClr val="0099FF"/>
                </a:solidFill>
              </a:rPr>
              <a:t>As space expands, the existing matter just gets spread over a larger volume</a:t>
            </a:r>
          </a:p>
        </p:txBody>
      </p:sp>
    </p:spTree>
    <p:extLst>
      <p:ext uri="{BB962C8B-B14F-4D97-AF65-F5344CB8AC3E}">
        <p14:creationId xmlns:p14="http://schemas.microsoft.com/office/powerpoint/2010/main" val="15608674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03832"/>
                                        </p:tgtEl>
                                        <p:attrNameLst>
                                          <p:attrName>style.visibility</p:attrName>
                                        </p:attrNameLst>
                                      </p:cBhvr>
                                      <p:to>
                                        <p:strVal val="visible"/>
                                      </p:to>
                                    </p:set>
                                  </p:childTnLst>
                                  <p:subTnLst>
                                    <p:set>
                                      <p:cBhvr override="childStyle">
                                        <p:cTn dur="1" fill="hold" display="0" masterRel="nextClick" afterEffect="1"/>
                                        <p:tgtEl>
                                          <p:spTgt spid="503832"/>
                                        </p:tgtEl>
                                        <p:attrNameLst>
                                          <p:attrName>style.visibility</p:attrName>
                                        </p:attrNameLst>
                                      </p:cBhvr>
                                      <p:to>
                                        <p:strVal val="hidden"/>
                                      </p:to>
                                    </p:set>
                                  </p:subTnLst>
                                </p:cTn>
                              </p:par>
                            </p:childTnLst>
                          </p:cTn>
                        </p:par>
                        <p:par>
                          <p:cTn id="7" fill="hold" nodeType="afterGroup">
                            <p:stCondLst>
                              <p:cond delay="500"/>
                            </p:stCondLst>
                            <p:childTnLst>
                              <p:par>
                                <p:cTn id="8" presetID="12" presetClass="entr" presetSubtype="4" fill="hold" grpId="0" nodeType="afterEffect">
                                  <p:stCondLst>
                                    <p:cond delay="0"/>
                                  </p:stCondLst>
                                  <p:childTnLst>
                                    <p:set>
                                      <p:cBhvr>
                                        <p:cTn id="9" dur="1" fill="hold">
                                          <p:stCondLst>
                                            <p:cond delay="0"/>
                                          </p:stCondLst>
                                        </p:cTn>
                                        <p:tgtEl>
                                          <p:spTgt spid="503833">
                                            <p:txEl>
                                              <p:pRg st="0" end="0"/>
                                            </p:txEl>
                                          </p:spTgt>
                                        </p:tgtEl>
                                        <p:attrNameLst>
                                          <p:attrName>style.visibility</p:attrName>
                                        </p:attrNameLst>
                                      </p:cBhvr>
                                      <p:to>
                                        <p:strVal val="visible"/>
                                      </p:to>
                                    </p:set>
                                    <p:anim calcmode="lin" valueType="num">
                                      <p:cBhvr additive="base">
                                        <p:cTn id="10" dur="500"/>
                                        <p:tgtEl>
                                          <p:spTgt spid="503833">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503833">
                                            <p:txEl>
                                              <p:pRg st="0" end="0"/>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503833">
                                            <p:txEl>
                                              <p:pRg st="1" end="1"/>
                                            </p:txEl>
                                          </p:spTgt>
                                        </p:tgtEl>
                                        <p:attrNameLst>
                                          <p:attrName>style.visibility</p:attrName>
                                        </p:attrNameLst>
                                      </p:cBhvr>
                                      <p:to>
                                        <p:strVal val="visible"/>
                                      </p:to>
                                    </p:set>
                                    <p:anim calcmode="lin" valueType="num">
                                      <p:cBhvr additive="base">
                                        <p:cTn id="15" dur="500"/>
                                        <p:tgtEl>
                                          <p:spTgt spid="503833">
                                            <p:txEl>
                                              <p:pRg st="1" end="1"/>
                                            </p:txEl>
                                          </p:spTgt>
                                        </p:tgtEl>
                                        <p:attrNameLst>
                                          <p:attrName>ppt_y</p:attrName>
                                        </p:attrNameLst>
                                      </p:cBhvr>
                                      <p:tavLst>
                                        <p:tav tm="0">
                                          <p:val>
                                            <p:strVal val="#ppt_y+#ppt_h*1.125000"/>
                                          </p:val>
                                        </p:tav>
                                        <p:tav tm="100000">
                                          <p:val>
                                            <p:strVal val="#ppt_y"/>
                                          </p:val>
                                        </p:tav>
                                      </p:tavLst>
                                    </p:anim>
                                    <p:animEffect transition="in" filter="wipe(up)">
                                      <p:cBhvr>
                                        <p:cTn id="16" dur="500"/>
                                        <p:tgtEl>
                                          <p:spTgt spid="50383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503831"/>
                                        </p:tgtEl>
                                        <p:attrNameLst>
                                          <p:attrName>style.visibility</p:attrName>
                                        </p:attrNameLst>
                                      </p:cBhvr>
                                      <p:to>
                                        <p:strVal val="visible"/>
                                      </p:to>
                                    </p:set>
                                  </p:childTnLst>
                                  <p:subTnLst>
                                    <p:set>
                                      <p:cBhvr override="childStyle">
                                        <p:cTn dur="1" fill="hold" display="0" masterRel="nextClick" afterEffect="1"/>
                                        <p:tgtEl>
                                          <p:spTgt spid="503831"/>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503830"/>
                                        </p:tgtEl>
                                        <p:attrNameLst>
                                          <p:attrName>style.visibility</p:attrName>
                                        </p:attrNameLst>
                                      </p:cBhvr>
                                      <p:to>
                                        <p:strVal val="visible"/>
                                      </p:to>
                                    </p:set>
                                  </p:childTnLst>
                                  <p:subTnLst>
                                    <p:set>
                                      <p:cBhvr override="childStyle">
                                        <p:cTn dur="1" fill="hold" display="0" masterRel="nextClick" afterEffect="1"/>
                                        <p:tgtEl>
                                          <p:spTgt spid="503830"/>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503829"/>
                                        </p:tgtEl>
                                        <p:attrNameLst>
                                          <p:attrName>style.visibility</p:attrName>
                                        </p:attrNameLst>
                                      </p:cBhvr>
                                      <p:to>
                                        <p:strVal val="visible"/>
                                      </p:to>
                                    </p:set>
                                  </p:childTnLst>
                                  <p:subTnLst>
                                    <p:set>
                                      <p:cBhvr override="childStyle">
                                        <p:cTn dur="1" fill="hold" display="0" masterRel="nextClick" afterEffect="1"/>
                                        <p:tgtEl>
                                          <p:spTgt spid="503829"/>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50381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03820"/>
                                        </p:tgtEl>
                                        <p:attrNameLst>
                                          <p:attrName>style.visibility</p:attrName>
                                        </p:attrNameLst>
                                      </p:cBhvr>
                                      <p:to>
                                        <p:strVal val="visible"/>
                                      </p:to>
                                    </p:set>
                                    <p:anim calcmode="lin" valueType="num">
                                      <p:cBhvr additive="base">
                                        <p:cTn id="37" dur="500"/>
                                        <p:tgtEl>
                                          <p:spTgt spid="503820"/>
                                        </p:tgtEl>
                                        <p:attrNameLst>
                                          <p:attrName>ppt_y</p:attrName>
                                        </p:attrNameLst>
                                      </p:cBhvr>
                                      <p:tavLst>
                                        <p:tav tm="0">
                                          <p:val>
                                            <p:strVal val="#ppt_y+#ppt_h*1.125000"/>
                                          </p:val>
                                        </p:tav>
                                        <p:tav tm="100000">
                                          <p:val>
                                            <p:strVal val="#ppt_y"/>
                                          </p:val>
                                        </p:tav>
                                      </p:tavLst>
                                    </p:anim>
                                    <p:animEffect transition="in" filter="wipe(up)">
                                      <p:cBhvr>
                                        <p:cTn id="38" dur="500"/>
                                        <p:tgtEl>
                                          <p:spTgt spid="503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20" grpId="0" autoUpdateAnimBg="0"/>
      <p:bldP spid="503833"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5" name="Text Box 3"/>
          <p:cNvSpPr txBox="1">
            <a:spLocks noChangeArrowheads="1"/>
          </p:cNvSpPr>
          <p:nvPr/>
        </p:nvSpPr>
        <p:spPr bwMode="auto">
          <a:xfrm>
            <a:off x="3215640" y="759947"/>
            <a:ext cx="3689343" cy="523220"/>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800" i="1" dirty="0">
                <a:solidFill>
                  <a:schemeClr val="hlink"/>
                </a:solidFill>
              </a:rPr>
              <a:t>The Steady State Theory</a:t>
            </a:r>
            <a:endParaRPr lang="en-US" altLang="en-US" i="1" dirty="0">
              <a:latin typeface="Times New Roman" panose="02020603050405020304" pitchFamily="18" charset="0"/>
            </a:endParaRPr>
          </a:p>
        </p:txBody>
      </p:sp>
      <p:sp>
        <p:nvSpPr>
          <p:cNvPr id="504837" name="Text Box 5"/>
          <p:cNvSpPr txBox="1">
            <a:spLocks noChangeArrowheads="1"/>
          </p:cNvSpPr>
          <p:nvPr/>
        </p:nvSpPr>
        <p:spPr bwMode="auto">
          <a:xfrm>
            <a:off x="7772400" y="838200"/>
            <a:ext cx="2514600" cy="2014538"/>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rgbClr val="0099FF"/>
                </a:solidFill>
              </a:rPr>
              <a:t>As space expands, new matter keeps on appearing (the blue stars), filling in the increasing gaps between older matter (yellow stars).</a:t>
            </a:r>
          </a:p>
        </p:txBody>
      </p:sp>
      <p:graphicFrame>
        <p:nvGraphicFramePr>
          <p:cNvPr id="504857" name="Object 25"/>
          <p:cNvGraphicFramePr>
            <a:graphicFrameLocks noChangeAspect="1"/>
          </p:cNvGraphicFramePr>
          <p:nvPr/>
        </p:nvGraphicFramePr>
        <p:xfrm>
          <a:off x="2209801" y="1828801"/>
          <a:ext cx="5343525" cy="4214813"/>
        </p:xfrm>
        <a:graphic>
          <a:graphicData uri="http://schemas.openxmlformats.org/presentationml/2006/ole">
            <mc:AlternateContent xmlns:mc="http://schemas.openxmlformats.org/markup-compatibility/2006">
              <mc:Choice xmlns:v="urn:schemas-microsoft-com:vml" Requires="v">
                <p:oleObj spid="_x0000_s10272" name="Drawing" r:id="rId3" imgW="4372291" imgH="3448532" progId="MSDraw.Drawing.8.1">
                  <p:embed/>
                </p:oleObj>
              </mc:Choice>
              <mc:Fallback>
                <p:oleObj name="Drawing" r:id="rId3" imgW="4372291" imgH="3448532" progId="MSDraw.Drawing.8.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1" y="1828801"/>
                        <a:ext cx="5343525" cy="421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4858" name="Object 26"/>
          <p:cNvGraphicFramePr>
            <a:graphicFrameLocks noChangeAspect="1"/>
          </p:cNvGraphicFramePr>
          <p:nvPr/>
        </p:nvGraphicFramePr>
        <p:xfrm>
          <a:off x="2590800" y="2209801"/>
          <a:ext cx="4495800" cy="3546475"/>
        </p:xfrm>
        <a:graphic>
          <a:graphicData uri="http://schemas.openxmlformats.org/presentationml/2006/ole">
            <mc:AlternateContent xmlns:mc="http://schemas.openxmlformats.org/markup-compatibility/2006">
              <mc:Choice xmlns:v="urn:schemas-microsoft-com:vml" Requires="v">
                <p:oleObj spid="_x0000_s10273" name="Drawing" r:id="rId5" imgW="4334372" imgH="3410191" progId="MSDraw.Drawing.8.1">
                  <p:embed/>
                </p:oleObj>
              </mc:Choice>
              <mc:Fallback>
                <p:oleObj name="Drawing" r:id="rId5" imgW="4334372" imgH="3410191" progId="MSDraw.Drawing.8.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209801"/>
                        <a:ext cx="4495800" cy="354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4859" name="Object 27"/>
          <p:cNvGraphicFramePr>
            <a:graphicFrameLocks noChangeAspect="1"/>
          </p:cNvGraphicFramePr>
          <p:nvPr/>
        </p:nvGraphicFramePr>
        <p:xfrm>
          <a:off x="2971800" y="2514600"/>
          <a:ext cx="3810000" cy="3005138"/>
        </p:xfrm>
        <a:graphic>
          <a:graphicData uri="http://schemas.openxmlformats.org/presentationml/2006/ole">
            <mc:AlternateContent xmlns:mc="http://schemas.openxmlformats.org/markup-compatibility/2006">
              <mc:Choice xmlns:v="urn:schemas-microsoft-com:vml" Requires="v">
                <p:oleObj spid="_x0000_s10274" name="Drawing" r:id="rId7" imgW="4372291" imgH="3457937" progId="MSDraw.Drawing.8.1">
                  <p:embed/>
                </p:oleObj>
              </mc:Choice>
              <mc:Fallback>
                <p:oleObj name="Drawing" r:id="rId7" imgW="4372291" imgH="3457937" progId="MSDraw.Drawing.8.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2514600"/>
                        <a:ext cx="3810000" cy="300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4860" name="Object 28"/>
          <p:cNvGraphicFramePr>
            <a:graphicFrameLocks noChangeAspect="1"/>
          </p:cNvGraphicFramePr>
          <p:nvPr/>
        </p:nvGraphicFramePr>
        <p:xfrm>
          <a:off x="3276600" y="2743201"/>
          <a:ext cx="3200400" cy="2524125"/>
        </p:xfrm>
        <a:graphic>
          <a:graphicData uri="http://schemas.openxmlformats.org/presentationml/2006/ole">
            <mc:AlternateContent xmlns:mc="http://schemas.openxmlformats.org/markup-compatibility/2006">
              <mc:Choice xmlns:v="urn:schemas-microsoft-com:vml" Requires="v">
                <p:oleObj spid="_x0000_s10275" name="Drawing" r:id="rId9" imgW="4419961" imgH="3400787" progId="MSDraw.Drawing.8.1">
                  <p:embed/>
                </p:oleObj>
              </mc:Choice>
              <mc:Fallback>
                <p:oleObj name="Drawing" r:id="rId9" imgW="4419961" imgH="3400787" progId="MSDraw.Drawing.8.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2743201"/>
                        <a:ext cx="3200400" cy="252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4861" name="Object 29"/>
          <p:cNvGraphicFramePr>
            <a:graphicFrameLocks noChangeAspect="1"/>
          </p:cNvGraphicFramePr>
          <p:nvPr/>
        </p:nvGraphicFramePr>
        <p:xfrm>
          <a:off x="3505200" y="2895601"/>
          <a:ext cx="2749550" cy="2168525"/>
        </p:xfrm>
        <a:graphic>
          <a:graphicData uri="http://schemas.openxmlformats.org/presentationml/2006/ole">
            <mc:AlternateContent xmlns:mc="http://schemas.openxmlformats.org/markup-compatibility/2006">
              <mc:Choice xmlns:v="urn:schemas-microsoft-com:vml" Requires="v">
                <p:oleObj spid="_x0000_s10276" name="Drawing" r:id="rId11" imgW="4467631" imgH="3438766" progId="MSDraw.Drawing.8.1">
                  <p:embed/>
                </p:oleObj>
              </mc:Choice>
              <mc:Fallback>
                <p:oleObj name="Drawing" r:id="rId11" imgW="4467631" imgH="3438766" progId="MSDraw.Drawing.8.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2895601"/>
                        <a:ext cx="2749550" cy="216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4862" name="Text Box 30"/>
          <p:cNvSpPr txBox="1">
            <a:spLocks noChangeArrowheads="1"/>
          </p:cNvSpPr>
          <p:nvPr/>
        </p:nvSpPr>
        <p:spPr bwMode="auto">
          <a:xfrm>
            <a:off x="7772400" y="3305919"/>
            <a:ext cx="2438400" cy="2308324"/>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rgbClr val="0099FF"/>
                </a:solidFill>
              </a:rPr>
              <a:t>Thus the density of matter doesn’t change: the universe always looks the same, containing a mix of old and new matter.</a:t>
            </a:r>
          </a:p>
          <a:p>
            <a:r>
              <a:rPr lang="en-US" altLang="en-US">
                <a:solidFill>
                  <a:srgbClr val="0099FF"/>
                </a:solidFill>
              </a:rPr>
              <a:t>This universe has no beginning and no end.</a:t>
            </a:r>
          </a:p>
        </p:txBody>
      </p:sp>
    </p:spTree>
    <p:extLst>
      <p:ext uri="{BB962C8B-B14F-4D97-AF65-F5344CB8AC3E}">
        <p14:creationId xmlns:p14="http://schemas.microsoft.com/office/powerpoint/2010/main" val="3885957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04861"/>
                                        </p:tgtEl>
                                        <p:attrNameLst>
                                          <p:attrName>style.visibility</p:attrName>
                                        </p:attrNameLst>
                                      </p:cBhvr>
                                      <p:to>
                                        <p:strVal val="visible"/>
                                      </p:to>
                                    </p:set>
                                  </p:childTnLst>
                                  <p:subTnLst>
                                    <p:set>
                                      <p:cBhvr override="childStyle">
                                        <p:cTn dur="1" fill="hold" display="0" masterRel="nextClick" afterEffect="1"/>
                                        <p:tgtEl>
                                          <p:spTgt spid="504861"/>
                                        </p:tgtEl>
                                        <p:attrNameLst>
                                          <p:attrName>style.visibility</p:attrName>
                                        </p:attrNameLst>
                                      </p:cBhvr>
                                      <p:to>
                                        <p:strVal val="hidden"/>
                                      </p:to>
                                    </p:set>
                                  </p:subTnLst>
                                </p:cTn>
                              </p:par>
                            </p:childTnLst>
                          </p:cTn>
                        </p:par>
                        <p:par>
                          <p:cTn id="7" fill="hold" nodeType="afterGroup">
                            <p:stCondLst>
                              <p:cond delay="500"/>
                            </p:stCondLst>
                            <p:childTnLst>
                              <p:par>
                                <p:cTn id="8" presetID="12" presetClass="entr" presetSubtype="4" fill="hold" grpId="0" nodeType="afterEffect">
                                  <p:stCondLst>
                                    <p:cond delay="0"/>
                                  </p:stCondLst>
                                  <p:childTnLst>
                                    <p:set>
                                      <p:cBhvr>
                                        <p:cTn id="9" dur="1" fill="hold">
                                          <p:stCondLst>
                                            <p:cond delay="0"/>
                                          </p:stCondLst>
                                        </p:cTn>
                                        <p:tgtEl>
                                          <p:spTgt spid="504837"/>
                                        </p:tgtEl>
                                        <p:attrNameLst>
                                          <p:attrName>style.visibility</p:attrName>
                                        </p:attrNameLst>
                                      </p:cBhvr>
                                      <p:to>
                                        <p:strVal val="visible"/>
                                      </p:to>
                                    </p:set>
                                    <p:anim calcmode="lin" valueType="num">
                                      <p:cBhvr additive="base">
                                        <p:cTn id="10" dur="500"/>
                                        <p:tgtEl>
                                          <p:spTgt spid="504837"/>
                                        </p:tgtEl>
                                        <p:attrNameLst>
                                          <p:attrName>ppt_y</p:attrName>
                                        </p:attrNameLst>
                                      </p:cBhvr>
                                      <p:tavLst>
                                        <p:tav tm="0">
                                          <p:val>
                                            <p:strVal val="#ppt_y+#ppt_h*1.125000"/>
                                          </p:val>
                                        </p:tav>
                                        <p:tav tm="100000">
                                          <p:val>
                                            <p:strVal val="#ppt_y"/>
                                          </p:val>
                                        </p:tav>
                                      </p:tavLst>
                                    </p:anim>
                                    <p:animEffect transition="in" filter="wipe(up)">
                                      <p:cBhvr>
                                        <p:cTn id="11" dur="500"/>
                                        <p:tgtEl>
                                          <p:spTgt spid="5048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504860"/>
                                        </p:tgtEl>
                                        <p:attrNameLst>
                                          <p:attrName>style.visibility</p:attrName>
                                        </p:attrNameLst>
                                      </p:cBhvr>
                                      <p:to>
                                        <p:strVal val="visible"/>
                                      </p:to>
                                    </p:set>
                                  </p:childTnLst>
                                  <p:subTnLst>
                                    <p:set>
                                      <p:cBhvr override="childStyle">
                                        <p:cTn dur="1" fill="hold" display="0" masterRel="nextClick" afterEffect="1"/>
                                        <p:tgtEl>
                                          <p:spTgt spid="504860"/>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504859"/>
                                        </p:tgtEl>
                                        <p:attrNameLst>
                                          <p:attrName>style.visibility</p:attrName>
                                        </p:attrNameLst>
                                      </p:cBhvr>
                                      <p:to>
                                        <p:strVal val="visible"/>
                                      </p:to>
                                    </p:set>
                                  </p:childTnLst>
                                  <p:subTnLst>
                                    <p:set>
                                      <p:cBhvr override="childStyle">
                                        <p:cTn dur="1" fill="hold" display="0" masterRel="nextClick" afterEffect="1"/>
                                        <p:tgtEl>
                                          <p:spTgt spid="504859"/>
                                        </p:tgtEl>
                                        <p:attrNameLst>
                                          <p:attrName>style.visibility</p:attrName>
                                        </p:attrNameLst>
                                      </p:cBhvr>
                                      <p:to>
                                        <p:strVal val="hidden"/>
                                      </p:to>
                                    </p:set>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504858"/>
                                        </p:tgtEl>
                                        <p:attrNameLst>
                                          <p:attrName>style.visibility</p:attrName>
                                        </p:attrNameLst>
                                      </p:cBhvr>
                                      <p:to>
                                        <p:strVal val="visible"/>
                                      </p:to>
                                    </p:set>
                                  </p:childTnLst>
                                  <p:subTnLst>
                                    <p:set>
                                      <p:cBhvr override="childStyle">
                                        <p:cTn dur="1" fill="hold" display="0" masterRel="nextClick" afterEffect="1"/>
                                        <p:tgtEl>
                                          <p:spTgt spid="504858"/>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50485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04862">
                                            <p:txEl>
                                              <p:pRg st="0" end="0"/>
                                            </p:txEl>
                                          </p:spTgt>
                                        </p:tgtEl>
                                        <p:attrNameLst>
                                          <p:attrName>style.visibility</p:attrName>
                                        </p:attrNameLst>
                                      </p:cBhvr>
                                      <p:to>
                                        <p:strVal val="visible"/>
                                      </p:to>
                                    </p:set>
                                    <p:animEffect transition="in" filter="wipe(down)">
                                      <p:cBhvr>
                                        <p:cTn id="32" dur="500"/>
                                        <p:tgtEl>
                                          <p:spTgt spid="50486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04862">
                                            <p:txEl>
                                              <p:pRg st="1" end="1"/>
                                            </p:txEl>
                                          </p:spTgt>
                                        </p:tgtEl>
                                        <p:attrNameLst>
                                          <p:attrName>style.visibility</p:attrName>
                                        </p:attrNameLst>
                                      </p:cBhvr>
                                      <p:to>
                                        <p:strVal val="visible"/>
                                      </p:to>
                                    </p:set>
                                    <p:animEffect transition="in" filter="wipe(down)">
                                      <p:cBhvr>
                                        <p:cTn id="37" dur="500"/>
                                        <p:tgtEl>
                                          <p:spTgt spid="5048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7" grpId="0" autoUpdateAnimBg="0"/>
      <p:bldP spid="50486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2209800" y="838200"/>
            <a:ext cx="7772400" cy="685800"/>
          </a:xfrm>
        </p:spPr>
        <p:txBody>
          <a:bodyPr>
            <a:normAutofit fontScale="90000"/>
          </a:bodyPr>
          <a:lstStyle/>
          <a:p>
            <a:r>
              <a:rPr lang="en-US" altLang="en-US" b="1"/>
              <a:t>Summary:</a:t>
            </a:r>
            <a:br>
              <a:rPr lang="en-US" altLang="en-US" b="1"/>
            </a:br>
            <a:endParaRPr lang="en-US" altLang="en-US" b="1"/>
          </a:p>
        </p:txBody>
      </p:sp>
      <p:sp>
        <p:nvSpPr>
          <p:cNvPr id="465923" name="Rectangle 3"/>
          <p:cNvSpPr>
            <a:spLocks noGrp="1" noChangeArrowheads="1"/>
          </p:cNvSpPr>
          <p:nvPr>
            <p:ph idx="1"/>
          </p:nvPr>
        </p:nvSpPr>
        <p:spPr>
          <a:xfrm>
            <a:off x="2209800" y="1282700"/>
            <a:ext cx="8153400" cy="4114800"/>
          </a:xfrm>
        </p:spPr>
        <p:txBody>
          <a:bodyPr>
            <a:normAutofit lnSpcReduction="10000"/>
          </a:bodyPr>
          <a:lstStyle/>
          <a:p>
            <a:r>
              <a:rPr lang="en-US" altLang="en-US" dirty="0"/>
              <a:t>In this </a:t>
            </a:r>
            <a:r>
              <a:rPr lang="en-US" altLang="en-US" dirty="0" smtClean="0"/>
              <a:t>lesson, </a:t>
            </a:r>
            <a:r>
              <a:rPr lang="en-US" altLang="en-US" dirty="0"/>
              <a:t>we cover what is arguably the most far-reaching discovery of 20th Century science: the expansion of space.</a:t>
            </a:r>
          </a:p>
          <a:p>
            <a:r>
              <a:rPr lang="en-US" altLang="en-US" dirty="0"/>
              <a:t>We’ll start off by discussing </a:t>
            </a:r>
          </a:p>
          <a:p>
            <a:r>
              <a:rPr lang="en-US" altLang="en-US" dirty="0"/>
              <a:t>(a) the evidence that led to this discovery. </a:t>
            </a:r>
          </a:p>
          <a:p>
            <a:r>
              <a:rPr lang="en-US" altLang="en-US" dirty="0"/>
              <a:t>(b) we’ll briefly cover Einstein’s explanation of the Hubble Law, before moving on to </a:t>
            </a:r>
          </a:p>
          <a:p>
            <a:r>
              <a:rPr lang="en-US" altLang="en-US" dirty="0"/>
              <a:t>(c) the wild controversy between the Big Bang and Steady State theories.</a:t>
            </a:r>
          </a:p>
          <a:p>
            <a:r>
              <a:rPr lang="en-US" altLang="en-US" dirty="0"/>
              <a:t>Finally, we’ll cover </a:t>
            </a:r>
          </a:p>
          <a:p>
            <a:r>
              <a:rPr lang="en-US" altLang="en-US" dirty="0"/>
              <a:t>(d) the observational data that (mostly) settled the controversy: the Microwave background.</a:t>
            </a:r>
          </a:p>
        </p:txBody>
      </p:sp>
    </p:spTree>
    <p:extLst>
      <p:ext uri="{BB962C8B-B14F-4D97-AF65-F5344CB8AC3E}">
        <p14:creationId xmlns:p14="http://schemas.microsoft.com/office/powerpoint/2010/main" val="2016489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5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65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59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659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659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659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65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2133600" y="685800"/>
            <a:ext cx="8144806" cy="838200"/>
          </a:xfrm>
        </p:spPr>
        <p:txBody>
          <a:bodyPr>
            <a:normAutofit fontScale="90000"/>
          </a:bodyPr>
          <a:lstStyle/>
          <a:p>
            <a:r>
              <a:rPr lang="en-US" altLang="en-US" b="1" dirty="0"/>
              <a:t>Testing the Theories.</a:t>
            </a:r>
            <a:br>
              <a:rPr lang="en-US" altLang="en-US" b="1" dirty="0"/>
            </a:br>
            <a:endParaRPr lang="en-US" altLang="en-US" b="1" dirty="0"/>
          </a:p>
        </p:txBody>
      </p:sp>
      <p:sp>
        <p:nvSpPr>
          <p:cNvPr id="505859" name="Rectangle 3"/>
          <p:cNvSpPr>
            <a:spLocks noGrp="1" noChangeArrowheads="1"/>
          </p:cNvSpPr>
          <p:nvPr>
            <p:ph idx="1"/>
          </p:nvPr>
        </p:nvSpPr>
        <p:spPr>
          <a:xfrm>
            <a:off x="2209800" y="1295400"/>
            <a:ext cx="8153400" cy="4800600"/>
          </a:xfrm>
        </p:spPr>
        <p:txBody>
          <a:bodyPr>
            <a:normAutofit/>
          </a:bodyPr>
          <a:lstStyle/>
          <a:p>
            <a:r>
              <a:rPr lang="en-US" altLang="en-US" dirty="0"/>
              <a:t>Which of these theories is true? For decades the debate raged. Did the universe have a definite beginning </a:t>
            </a:r>
            <a:r>
              <a:rPr lang="en-US" altLang="en-US" dirty="0" smtClean="0"/>
              <a:t>or </a:t>
            </a:r>
            <a:r>
              <a:rPr lang="en-US" altLang="en-US" dirty="0"/>
              <a:t>has it always existed, </a:t>
            </a:r>
            <a:r>
              <a:rPr lang="en-US" altLang="en-US" dirty="0" smtClean="0"/>
              <a:t>unchanging? </a:t>
            </a:r>
            <a:r>
              <a:rPr lang="en-US" altLang="en-US" dirty="0"/>
              <a:t>The issues go far beyond science: philosophers, poets and theologians all became involved.</a:t>
            </a:r>
          </a:p>
          <a:p>
            <a:r>
              <a:rPr lang="en-US" altLang="en-US" dirty="0"/>
              <a:t>Is there any observable evidence that could allow us to discriminate between these theories? In principle, yes. If the Big Bang theory is true, the universe should be changing: the universe a billion years in the past should be different from the universe today. If, on the other hand, the Steady State Theory was true, the universe should be ageless: always looking the same. </a:t>
            </a:r>
          </a:p>
        </p:txBody>
      </p:sp>
    </p:spTree>
    <p:extLst>
      <p:ext uri="{BB962C8B-B14F-4D97-AF65-F5344CB8AC3E}">
        <p14:creationId xmlns:p14="http://schemas.microsoft.com/office/powerpoint/2010/main" val="3046048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5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58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6882" name="Rectangle 2"/>
          <p:cNvSpPr>
            <a:spLocks noGrp="1" noChangeArrowheads="1"/>
          </p:cNvSpPr>
          <p:nvPr>
            <p:ph idx="1"/>
          </p:nvPr>
        </p:nvSpPr>
        <p:spPr>
          <a:xfrm>
            <a:off x="1981200" y="1141281"/>
            <a:ext cx="8305800" cy="4954719"/>
          </a:xfrm>
        </p:spPr>
        <p:txBody>
          <a:bodyPr>
            <a:normAutofit/>
          </a:bodyPr>
          <a:lstStyle/>
          <a:p>
            <a:r>
              <a:rPr lang="en-US" altLang="en-US" dirty="0"/>
              <a:t>So: the test of the theories is to measure whether the universe is changing. But how can we do this? You’d think we would need a time machine to see what the universe looked like in the past</a:t>
            </a:r>
            <a:r>
              <a:rPr lang="en-US" altLang="en-US" dirty="0" smtClean="0"/>
              <a:t>.</a:t>
            </a:r>
          </a:p>
          <a:p>
            <a:r>
              <a:rPr lang="en-US" altLang="en-US" dirty="0" smtClean="0"/>
              <a:t>Luckily </a:t>
            </a:r>
            <a:r>
              <a:rPr lang="en-US" altLang="en-US" dirty="0"/>
              <a:t>for astronomers, we can see into the past. We can do this because light travels so pathetically slowly (a mere 300,000 km/s) . Whenever we see something in space, we are seeing it not as it is now, but as it was some time in the past, when the light set out on its long journey towards the Earth. For example, light takes 1.5 seconds to reach us from the Moon: when we see the moon, we are seeing it as it was 1.5 seconds in the past. We see Alpha Centauri as it was 4 years in the past, Beta Centauri as it was 400 years ago.</a:t>
            </a:r>
          </a:p>
        </p:txBody>
      </p:sp>
    </p:spTree>
    <p:extLst>
      <p:ext uri="{BB962C8B-B14F-4D97-AF65-F5344CB8AC3E}">
        <p14:creationId xmlns:p14="http://schemas.microsoft.com/office/powerpoint/2010/main" val="291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68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68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10" name="Text Box 6"/>
          <p:cNvSpPr txBox="1">
            <a:spLocks noChangeArrowheads="1"/>
          </p:cNvSpPr>
          <p:nvPr/>
        </p:nvSpPr>
        <p:spPr bwMode="auto">
          <a:xfrm>
            <a:off x="3320243" y="909066"/>
            <a:ext cx="2138149" cy="369332"/>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i="1">
                <a:solidFill>
                  <a:schemeClr val="hlink"/>
                </a:solidFill>
              </a:rPr>
              <a:t>Looking into the Past</a:t>
            </a:r>
            <a:endParaRPr lang="en-US" altLang="en-US" i="1">
              <a:latin typeface="Times New Roman" panose="02020603050405020304" pitchFamily="18" charset="0"/>
            </a:endParaRPr>
          </a:p>
        </p:txBody>
      </p:sp>
      <p:pic>
        <p:nvPicPr>
          <p:cNvPr id="507913" name="Picture 9" descr="C:\My Documents\Swinburne Teaching\pictures\ear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057401"/>
            <a:ext cx="369888" cy="371475"/>
          </a:xfrm>
          <a:prstGeom prst="rect">
            <a:avLst/>
          </a:prstGeom>
          <a:noFill/>
          <a:extLst>
            <a:ext uri="{909E8E84-426E-40DD-AFC4-6F175D3DCCD1}">
              <a14:hiddenFill xmlns:a14="http://schemas.microsoft.com/office/drawing/2010/main">
                <a:solidFill>
                  <a:srgbClr val="FFFFFF"/>
                </a:solidFill>
              </a14:hiddenFill>
            </a:ext>
          </a:extLst>
        </p:spPr>
      </p:pic>
      <p:pic>
        <p:nvPicPr>
          <p:cNvPr id="507914" name="Picture 10" descr="C:\My Documents\Swinburne Teaching\pictures\galax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5257801"/>
            <a:ext cx="293688" cy="295275"/>
          </a:xfrm>
          <a:prstGeom prst="rect">
            <a:avLst/>
          </a:prstGeom>
          <a:noFill/>
          <a:extLst>
            <a:ext uri="{909E8E84-426E-40DD-AFC4-6F175D3DCCD1}">
              <a14:hiddenFill xmlns:a14="http://schemas.microsoft.com/office/drawing/2010/main">
                <a:solidFill>
                  <a:srgbClr val="FFFFFF"/>
                </a:solidFill>
              </a14:hiddenFill>
            </a:ext>
          </a:extLst>
        </p:spPr>
      </p:pic>
      <p:pic>
        <p:nvPicPr>
          <p:cNvPr id="507916" name="Picture 12" descr="C:\My Documents\Swinburne Teaching\pictures\galaxy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1905001"/>
            <a:ext cx="369888" cy="371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07917" name="Object 13"/>
          <p:cNvGraphicFramePr>
            <a:graphicFrameLocks noChangeAspect="1"/>
          </p:cNvGraphicFramePr>
          <p:nvPr/>
        </p:nvGraphicFramePr>
        <p:xfrm>
          <a:off x="6858000" y="533401"/>
          <a:ext cx="3263900" cy="1674813"/>
        </p:xfrm>
        <a:graphic>
          <a:graphicData uri="http://schemas.openxmlformats.org/presentationml/2006/ole">
            <mc:AlternateContent xmlns:mc="http://schemas.openxmlformats.org/markup-compatibility/2006">
              <mc:Choice xmlns:v="urn:schemas-microsoft-com:vml" Requires="v">
                <p:oleObj spid="_x0000_s11315" name="Drawing" r:id="rId6" imgW="3257821" imgH="1667116" progId="MSDraw.Drawing.8.1">
                  <p:embed/>
                </p:oleObj>
              </mc:Choice>
              <mc:Fallback>
                <p:oleObj name="Drawing" r:id="rId6" imgW="3257821" imgH="1667116" progId="MSDraw.Drawing.8.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533401"/>
                        <a:ext cx="3263900" cy="167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7919" name="Object 15"/>
          <p:cNvGraphicFramePr>
            <a:graphicFrameLocks noChangeAspect="1"/>
          </p:cNvGraphicFramePr>
          <p:nvPr/>
        </p:nvGraphicFramePr>
        <p:xfrm>
          <a:off x="7086601" y="4267201"/>
          <a:ext cx="2716213" cy="1763713"/>
        </p:xfrm>
        <a:graphic>
          <a:graphicData uri="http://schemas.openxmlformats.org/presentationml/2006/ole">
            <mc:AlternateContent xmlns:mc="http://schemas.openxmlformats.org/markup-compatibility/2006">
              <mc:Choice xmlns:v="urn:schemas-microsoft-com:vml" Requires="v">
                <p:oleObj spid="_x0000_s11316" name="Drawing" r:id="rId8" imgW="2715031" imgH="1762607" progId="MSDraw.Drawing.8.1">
                  <p:embed/>
                </p:oleObj>
              </mc:Choice>
              <mc:Fallback>
                <p:oleObj name="Drawing" r:id="rId8" imgW="2715031" imgH="1762607" progId="MSDraw.Drawing.8.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1" y="4267201"/>
                        <a:ext cx="2716213" cy="1763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7920" name="Object 16"/>
          <p:cNvGraphicFramePr>
            <a:graphicFrameLocks noChangeAspect="1"/>
          </p:cNvGraphicFramePr>
          <p:nvPr/>
        </p:nvGraphicFramePr>
        <p:xfrm>
          <a:off x="5715000" y="5105400"/>
          <a:ext cx="1390650" cy="666750"/>
        </p:xfrm>
        <a:graphic>
          <a:graphicData uri="http://schemas.openxmlformats.org/presentationml/2006/ole">
            <mc:AlternateContent xmlns:mc="http://schemas.openxmlformats.org/markup-compatibility/2006">
              <mc:Choice xmlns:v="urn:schemas-microsoft-com:vml" Requires="v">
                <p:oleObj spid="_x0000_s11317" name="Drawing" r:id="rId10" imgW="1400491" imgH="666991" progId="MSDraw.Drawing.8.1">
                  <p:embed/>
                </p:oleObj>
              </mc:Choice>
              <mc:Fallback>
                <p:oleObj name="Drawing" r:id="rId10" imgW="1400491" imgH="666991" progId="MSDraw.Drawing.8.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5105400"/>
                        <a:ext cx="139065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7921" name="Line 17"/>
          <p:cNvSpPr>
            <a:spLocks noChangeShapeType="1"/>
          </p:cNvSpPr>
          <p:nvPr/>
        </p:nvSpPr>
        <p:spPr bwMode="auto">
          <a:xfrm>
            <a:off x="3657600" y="17526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CA"/>
          </a:p>
        </p:txBody>
      </p:sp>
      <p:graphicFrame>
        <p:nvGraphicFramePr>
          <p:cNvPr id="507922" name="Object 18"/>
          <p:cNvGraphicFramePr>
            <a:graphicFrameLocks noChangeAspect="1"/>
          </p:cNvGraphicFramePr>
          <p:nvPr/>
        </p:nvGraphicFramePr>
        <p:xfrm>
          <a:off x="4572000" y="3505200"/>
          <a:ext cx="1752600" cy="666750"/>
        </p:xfrm>
        <a:graphic>
          <a:graphicData uri="http://schemas.openxmlformats.org/presentationml/2006/ole">
            <mc:AlternateContent xmlns:mc="http://schemas.openxmlformats.org/markup-compatibility/2006">
              <mc:Choice xmlns:v="urn:schemas-microsoft-com:vml" Requires="v">
                <p:oleObj spid="_x0000_s11318" name="Drawing" r:id="rId12" imgW="1381351" imgH="666991" progId="MSDraw.Drawing.8.1">
                  <p:embed/>
                </p:oleObj>
              </mc:Choice>
              <mc:Fallback>
                <p:oleObj name="Drawing" r:id="rId12" imgW="1381351" imgH="666991" progId="MSDraw.Drawing.8.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3505200"/>
                        <a:ext cx="17526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7923" name="Object 19"/>
          <p:cNvGraphicFramePr>
            <a:graphicFrameLocks noChangeAspect="1"/>
          </p:cNvGraphicFramePr>
          <p:nvPr/>
        </p:nvGraphicFramePr>
        <p:xfrm>
          <a:off x="3352800" y="1905000"/>
          <a:ext cx="2209800" cy="666750"/>
        </p:xfrm>
        <a:graphic>
          <a:graphicData uri="http://schemas.openxmlformats.org/presentationml/2006/ole">
            <mc:AlternateContent xmlns:mc="http://schemas.openxmlformats.org/markup-compatibility/2006">
              <mc:Choice xmlns:v="urn:schemas-microsoft-com:vml" Requires="v">
                <p:oleObj spid="_x0000_s11319" name="Drawing" r:id="rId14" imgW="1381351" imgH="666991" progId="MSDraw.Drawing.8.1">
                  <p:embed/>
                </p:oleObj>
              </mc:Choice>
              <mc:Fallback>
                <p:oleObj name="Drawing" r:id="rId14" imgW="1381351" imgH="666991" progId="MSDraw.Drawing.8.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1905000"/>
                        <a:ext cx="22098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7924" name="Text Box 20"/>
          <p:cNvSpPr txBox="1">
            <a:spLocks noChangeArrowheads="1"/>
          </p:cNvSpPr>
          <p:nvPr/>
        </p:nvSpPr>
        <p:spPr bwMode="auto">
          <a:xfrm>
            <a:off x="3886200" y="4094460"/>
            <a:ext cx="3810000" cy="923330"/>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rgbClr val="00FF00"/>
                </a:solidFill>
              </a:rPr>
              <a:t>Because the light emitted in the distant past is only now arriving at the Earth.</a:t>
            </a:r>
            <a:endParaRPr lang="en-US" altLang="en-US"/>
          </a:p>
        </p:txBody>
      </p:sp>
      <p:graphicFrame>
        <p:nvGraphicFramePr>
          <p:cNvPr id="507925" name="Object 21"/>
          <p:cNvGraphicFramePr>
            <a:graphicFrameLocks noChangeAspect="1"/>
          </p:cNvGraphicFramePr>
          <p:nvPr/>
        </p:nvGraphicFramePr>
        <p:xfrm>
          <a:off x="2362200" y="1905001"/>
          <a:ext cx="6097588" cy="4335463"/>
        </p:xfrm>
        <a:graphic>
          <a:graphicData uri="http://schemas.openxmlformats.org/presentationml/2006/ole">
            <mc:AlternateContent xmlns:mc="http://schemas.openxmlformats.org/markup-compatibility/2006">
              <mc:Choice xmlns:v="urn:schemas-microsoft-com:vml" Requires="v">
                <p:oleObj spid="_x0000_s11320" name="Drawing" r:id="rId16" imgW="6077221" imgH="4334357" progId="MSDraw.Drawing.8.1">
                  <p:embed/>
                </p:oleObj>
              </mc:Choice>
              <mc:Fallback>
                <p:oleObj name="Drawing" r:id="rId16" imgW="6077221" imgH="4334357" progId="MSDraw.Drawing.8.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2200" y="1905001"/>
                        <a:ext cx="6097588" cy="433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7926" name="Object 22"/>
          <p:cNvGraphicFramePr>
            <a:graphicFrameLocks noChangeAspect="1"/>
          </p:cNvGraphicFramePr>
          <p:nvPr/>
        </p:nvGraphicFramePr>
        <p:xfrm>
          <a:off x="1524000" y="3051176"/>
          <a:ext cx="2451100" cy="2646363"/>
        </p:xfrm>
        <a:graphic>
          <a:graphicData uri="http://schemas.openxmlformats.org/presentationml/2006/ole">
            <mc:AlternateContent xmlns:mc="http://schemas.openxmlformats.org/markup-compatibility/2006">
              <mc:Choice xmlns:v="urn:schemas-microsoft-com:vml" Requires="v">
                <p:oleObj spid="_x0000_s11321" name="Drawing" r:id="rId18" imgW="2448151" imgH="2638666" progId="MSDraw.Drawing.8.1">
                  <p:embed/>
                </p:oleObj>
              </mc:Choice>
              <mc:Fallback>
                <p:oleObj name="Drawing" r:id="rId18" imgW="2448151" imgH="2638666" progId="MSDraw.Drawing.8.1">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0" y="3051176"/>
                        <a:ext cx="2451100" cy="2646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02417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507913"/>
                                        </p:tgtEl>
                                        <p:attrNameLst>
                                          <p:attrName>style.visibility</p:attrName>
                                        </p:attrNameLst>
                                      </p:cBhvr>
                                      <p:to>
                                        <p:strVal val="visible"/>
                                      </p:to>
                                    </p:set>
                                    <p:anim calcmode="lin" valueType="num">
                                      <p:cBhvr additive="base">
                                        <p:cTn id="7" dur="500" fill="hold"/>
                                        <p:tgtEl>
                                          <p:spTgt spid="507913"/>
                                        </p:tgtEl>
                                        <p:attrNameLst>
                                          <p:attrName>ppt_x</p:attrName>
                                        </p:attrNameLst>
                                      </p:cBhvr>
                                      <p:tavLst>
                                        <p:tav tm="0">
                                          <p:val>
                                            <p:strVal val="1+#ppt_w/2"/>
                                          </p:val>
                                        </p:tav>
                                        <p:tav tm="100000">
                                          <p:val>
                                            <p:strVal val="#ppt_x"/>
                                          </p:val>
                                        </p:tav>
                                      </p:tavLst>
                                    </p:anim>
                                    <p:anim calcmode="lin" valueType="num">
                                      <p:cBhvr additive="base">
                                        <p:cTn id="8" dur="500" fill="hold"/>
                                        <p:tgtEl>
                                          <p:spTgt spid="5079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nodeType="clickEffect">
                                  <p:stCondLst>
                                    <p:cond delay="0"/>
                                  </p:stCondLst>
                                  <p:childTnLst>
                                    <p:set>
                                      <p:cBhvr>
                                        <p:cTn id="12" dur="1" fill="hold">
                                          <p:stCondLst>
                                            <p:cond delay="0"/>
                                          </p:stCondLst>
                                        </p:cTn>
                                        <p:tgtEl>
                                          <p:spTgt spid="507926"/>
                                        </p:tgtEl>
                                        <p:attrNameLst>
                                          <p:attrName>style.visibility</p:attrName>
                                        </p:attrNameLst>
                                      </p:cBhvr>
                                      <p:to>
                                        <p:strVal val="visible"/>
                                      </p:to>
                                    </p:set>
                                    <p:animEffect transition="in" filter="blinds(vertical)">
                                      <p:cBhvr>
                                        <p:cTn id="13" dur="500"/>
                                        <p:tgtEl>
                                          <p:spTgt spid="5079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507916"/>
                                        </p:tgtEl>
                                        <p:attrNameLst>
                                          <p:attrName>style.visibility</p:attrName>
                                        </p:attrNameLst>
                                      </p:cBhvr>
                                      <p:to>
                                        <p:strVal val="visible"/>
                                      </p:to>
                                    </p:set>
                                    <p:anim calcmode="lin" valueType="num">
                                      <p:cBhvr additive="base">
                                        <p:cTn id="18" dur="500" fill="hold"/>
                                        <p:tgtEl>
                                          <p:spTgt spid="507916"/>
                                        </p:tgtEl>
                                        <p:attrNameLst>
                                          <p:attrName>ppt_x</p:attrName>
                                        </p:attrNameLst>
                                      </p:cBhvr>
                                      <p:tavLst>
                                        <p:tav tm="0">
                                          <p:val>
                                            <p:strVal val="0-#ppt_w/2"/>
                                          </p:val>
                                        </p:tav>
                                        <p:tav tm="100000">
                                          <p:val>
                                            <p:strVal val="#ppt_x"/>
                                          </p:val>
                                        </p:tav>
                                      </p:tavLst>
                                    </p:anim>
                                    <p:anim calcmode="lin" valueType="num">
                                      <p:cBhvr additive="base">
                                        <p:cTn id="19" dur="500" fill="hold"/>
                                        <p:tgtEl>
                                          <p:spTgt spid="50791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3" presetClass="entr" presetSubtype="5" fill="hold" nodeType="afterEffect">
                                  <p:stCondLst>
                                    <p:cond delay="0"/>
                                  </p:stCondLst>
                                  <p:childTnLst>
                                    <p:set>
                                      <p:cBhvr>
                                        <p:cTn id="22" dur="1" fill="hold">
                                          <p:stCondLst>
                                            <p:cond delay="0"/>
                                          </p:stCondLst>
                                        </p:cTn>
                                        <p:tgtEl>
                                          <p:spTgt spid="507917"/>
                                        </p:tgtEl>
                                        <p:attrNameLst>
                                          <p:attrName>style.visibility</p:attrName>
                                        </p:attrNameLst>
                                      </p:cBhvr>
                                      <p:to>
                                        <p:strVal val="visible"/>
                                      </p:to>
                                    </p:set>
                                    <p:animEffect transition="in" filter="blinds(vertical)">
                                      <p:cBhvr>
                                        <p:cTn id="23" dur="500"/>
                                        <p:tgtEl>
                                          <p:spTgt spid="5079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507914"/>
                                        </p:tgtEl>
                                        <p:attrNameLst>
                                          <p:attrName>style.visibility</p:attrName>
                                        </p:attrNameLst>
                                      </p:cBhvr>
                                      <p:to>
                                        <p:strVal val="visible"/>
                                      </p:to>
                                    </p:set>
                                    <p:anim calcmode="lin" valueType="num">
                                      <p:cBhvr additive="base">
                                        <p:cTn id="28" dur="500" fill="hold"/>
                                        <p:tgtEl>
                                          <p:spTgt spid="507914"/>
                                        </p:tgtEl>
                                        <p:attrNameLst>
                                          <p:attrName>ppt_x</p:attrName>
                                        </p:attrNameLst>
                                      </p:cBhvr>
                                      <p:tavLst>
                                        <p:tav tm="0">
                                          <p:val>
                                            <p:strVal val="0-#ppt_w/2"/>
                                          </p:val>
                                        </p:tav>
                                        <p:tav tm="100000">
                                          <p:val>
                                            <p:strVal val="#ppt_x"/>
                                          </p:val>
                                        </p:tav>
                                      </p:tavLst>
                                    </p:anim>
                                    <p:anim calcmode="lin" valueType="num">
                                      <p:cBhvr additive="base">
                                        <p:cTn id="29" dur="500" fill="hold"/>
                                        <p:tgtEl>
                                          <p:spTgt spid="507914"/>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500"/>
                            </p:stCondLst>
                            <p:childTnLst>
                              <p:par>
                                <p:cTn id="31" presetID="3" presetClass="entr" presetSubtype="5" fill="hold" nodeType="afterEffect">
                                  <p:stCondLst>
                                    <p:cond delay="0"/>
                                  </p:stCondLst>
                                  <p:childTnLst>
                                    <p:set>
                                      <p:cBhvr>
                                        <p:cTn id="32" dur="1" fill="hold">
                                          <p:stCondLst>
                                            <p:cond delay="0"/>
                                          </p:stCondLst>
                                        </p:cTn>
                                        <p:tgtEl>
                                          <p:spTgt spid="507919"/>
                                        </p:tgtEl>
                                        <p:attrNameLst>
                                          <p:attrName>style.visibility</p:attrName>
                                        </p:attrNameLst>
                                      </p:cBhvr>
                                      <p:to>
                                        <p:strVal val="visible"/>
                                      </p:to>
                                    </p:set>
                                    <p:animEffect transition="in" filter="blinds(vertical)">
                                      <p:cBhvr>
                                        <p:cTn id="33" dur="500"/>
                                        <p:tgtEl>
                                          <p:spTgt spid="5079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507920"/>
                                        </p:tgtEl>
                                        <p:attrNameLst>
                                          <p:attrName>style.visibility</p:attrName>
                                        </p:attrNameLst>
                                      </p:cBhvr>
                                      <p:to>
                                        <p:strVal val="visible"/>
                                      </p:to>
                                    </p:set>
                                    <p:animEffect transition="in" filter="wipe(right)">
                                      <p:cBhvr>
                                        <p:cTn id="38" dur="500"/>
                                        <p:tgtEl>
                                          <p:spTgt spid="507920"/>
                                        </p:tgtEl>
                                      </p:cBhvr>
                                    </p:animEffect>
                                  </p:childTnLst>
                                </p:cTn>
                              </p:par>
                            </p:childTnLst>
                          </p:cTn>
                        </p:par>
                        <p:par>
                          <p:cTn id="39" fill="hold" nodeType="afterGroup">
                            <p:stCondLst>
                              <p:cond delay="500"/>
                            </p:stCondLst>
                            <p:childTnLst>
                              <p:par>
                                <p:cTn id="40" presetID="22" presetClass="entr" presetSubtype="2" fill="hold" nodeType="afterEffect">
                                  <p:stCondLst>
                                    <p:cond delay="0"/>
                                  </p:stCondLst>
                                  <p:childTnLst>
                                    <p:set>
                                      <p:cBhvr>
                                        <p:cTn id="41" dur="1" fill="hold">
                                          <p:stCondLst>
                                            <p:cond delay="0"/>
                                          </p:stCondLst>
                                        </p:cTn>
                                        <p:tgtEl>
                                          <p:spTgt spid="507922"/>
                                        </p:tgtEl>
                                        <p:attrNameLst>
                                          <p:attrName>style.visibility</p:attrName>
                                        </p:attrNameLst>
                                      </p:cBhvr>
                                      <p:to>
                                        <p:strVal val="visible"/>
                                      </p:to>
                                    </p:set>
                                    <p:animEffect transition="in" filter="wipe(right)">
                                      <p:cBhvr>
                                        <p:cTn id="42" dur="500"/>
                                        <p:tgtEl>
                                          <p:spTgt spid="507922"/>
                                        </p:tgtEl>
                                      </p:cBhvr>
                                    </p:animEffect>
                                  </p:childTnLst>
                                </p:cTn>
                              </p:par>
                            </p:childTnLst>
                          </p:cTn>
                        </p:par>
                        <p:par>
                          <p:cTn id="43" fill="hold" nodeType="afterGroup">
                            <p:stCondLst>
                              <p:cond delay="1000"/>
                            </p:stCondLst>
                            <p:childTnLst>
                              <p:par>
                                <p:cTn id="44" presetID="22" presetClass="entr" presetSubtype="2" fill="hold" nodeType="afterEffect">
                                  <p:stCondLst>
                                    <p:cond delay="0"/>
                                  </p:stCondLst>
                                  <p:childTnLst>
                                    <p:set>
                                      <p:cBhvr>
                                        <p:cTn id="45" dur="1" fill="hold">
                                          <p:stCondLst>
                                            <p:cond delay="0"/>
                                          </p:stCondLst>
                                        </p:cTn>
                                        <p:tgtEl>
                                          <p:spTgt spid="507923"/>
                                        </p:tgtEl>
                                        <p:attrNameLst>
                                          <p:attrName>style.visibility</p:attrName>
                                        </p:attrNameLst>
                                      </p:cBhvr>
                                      <p:to>
                                        <p:strVal val="visible"/>
                                      </p:to>
                                    </p:set>
                                    <p:animEffect transition="in" filter="wipe(right)">
                                      <p:cBhvr>
                                        <p:cTn id="46" dur="500"/>
                                        <p:tgtEl>
                                          <p:spTgt spid="507923"/>
                                        </p:tgtEl>
                                      </p:cBhvr>
                                    </p:animEffect>
                                  </p:childTnLst>
                                </p:cTn>
                              </p:par>
                            </p:childTnLst>
                          </p:cTn>
                        </p:par>
                        <p:par>
                          <p:cTn id="47" fill="hold" nodeType="afterGroup">
                            <p:stCondLst>
                              <p:cond delay="1500"/>
                            </p:stCondLst>
                            <p:childTnLst>
                              <p:par>
                                <p:cTn id="48" presetID="9" presetClass="entr" presetSubtype="0" fill="hold" grpId="0" nodeType="afterEffect">
                                  <p:stCondLst>
                                    <p:cond delay="0"/>
                                  </p:stCondLst>
                                  <p:childTnLst>
                                    <p:set>
                                      <p:cBhvr>
                                        <p:cTn id="49" dur="1" fill="hold">
                                          <p:stCondLst>
                                            <p:cond delay="0"/>
                                          </p:stCondLst>
                                        </p:cTn>
                                        <p:tgtEl>
                                          <p:spTgt spid="507924"/>
                                        </p:tgtEl>
                                        <p:attrNameLst>
                                          <p:attrName>style.visibility</p:attrName>
                                        </p:attrNameLst>
                                      </p:cBhvr>
                                      <p:to>
                                        <p:strVal val="visible"/>
                                      </p:to>
                                    </p:set>
                                    <p:animEffect transition="in" filter="dissolve">
                                      <p:cBhvr>
                                        <p:cTn id="50" dur="500"/>
                                        <p:tgtEl>
                                          <p:spTgt spid="507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2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8930" name="Rectangle 2"/>
          <p:cNvSpPr>
            <a:spLocks noGrp="1" noChangeArrowheads="1"/>
          </p:cNvSpPr>
          <p:nvPr>
            <p:ph idx="1"/>
          </p:nvPr>
        </p:nvSpPr>
        <p:spPr>
          <a:xfrm>
            <a:off x="1981200" y="4038600"/>
            <a:ext cx="8305800" cy="2133600"/>
          </a:xfrm>
        </p:spPr>
        <p:txBody>
          <a:bodyPr/>
          <a:lstStyle/>
          <a:p>
            <a:r>
              <a:rPr lang="en-US" altLang="en-US" dirty="0"/>
              <a:t>(A caveat: we are assuming that all bits of the universe are basically alike. We cannot see what our own galaxy looked like long ago, so we are hoping that the distant galaxies we can see are basically similar to local galaxies, only seen when the universe was younger).</a:t>
            </a:r>
          </a:p>
        </p:txBody>
      </p:sp>
      <p:sp>
        <p:nvSpPr>
          <p:cNvPr id="508932" name="Text Box 4"/>
          <p:cNvSpPr txBox="1">
            <a:spLocks noChangeArrowheads="1"/>
          </p:cNvSpPr>
          <p:nvPr/>
        </p:nvSpPr>
        <p:spPr bwMode="auto">
          <a:xfrm>
            <a:off x="1981200" y="1497737"/>
            <a:ext cx="8382000" cy="1754326"/>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In principle, we thus have an excellent way of testing the two rival theories: look at very distant parts of the universe. By doing this we are looking back in time. If the Steady State Theory is correct, no matter how far back we look, the universe should appear much as it does now. If, however, the Big Bang Theory were true, as we look out to increasing distances, we should be seeing the universe as it was when it was younger, with a higher density and younger stars and galaxies.</a:t>
            </a:r>
            <a:endParaRPr lang="en-US" altLang="en-US" dirty="0">
              <a:solidFill>
                <a:schemeClr val="folHlink"/>
              </a:solidFill>
            </a:endParaRPr>
          </a:p>
        </p:txBody>
      </p:sp>
    </p:spTree>
    <p:extLst>
      <p:ext uri="{BB962C8B-B14F-4D97-AF65-F5344CB8AC3E}">
        <p14:creationId xmlns:p14="http://schemas.microsoft.com/office/powerpoint/2010/main" val="1292412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89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13314" name="Picture 2" descr="Image result for redshift vs d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773" y="843089"/>
            <a:ext cx="4833392" cy="580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21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2197099" y="685800"/>
            <a:ext cx="7707681" cy="838200"/>
          </a:xfrm>
        </p:spPr>
        <p:txBody>
          <a:bodyPr>
            <a:normAutofit fontScale="90000"/>
          </a:bodyPr>
          <a:lstStyle/>
          <a:p>
            <a:r>
              <a:rPr lang="en-US" altLang="en-US" b="1" dirty="0"/>
              <a:t>Looking Deep in Space</a:t>
            </a:r>
            <a:br>
              <a:rPr lang="en-US" altLang="en-US" b="1" dirty="0"/>
            </a:br>
            <a:endParaRPr lang="en-US" altLang="en-US" b="1" dirty="0"/>
          </a:p>
        </p:txBody>
      </p:sp>
      <p:sp>
        <p:nvSpPr>
          <p:cNvPr id="510979" name="Rectangle 3"/>
          <p:cNvSpPr>
            <a:spLocks noGrp="1" noChangeArrowheads="1"/>
          </p:cNvSpPr>
          <p:nvPr>
            <p:ph idx="1"/>
          </p:nvPr>
        </p:nvSpPr>
        <p:spPr>
          <a:xfrm>
            <a:off x="2209800" y="1295400"/>
            <a:ext cx="8153400" cy="4800600"/>
          </a:xfrm>
        </p:spPr>
        <p:txBody>
          <a:bodyPr>
            <a:normAutofit/>
          </a:bodyPr>
          <a:lstStyle/>
          <a:p>
            <a:r>
              <a:rPr lang="en-US" altLang="en-US" dirty="0"/>
              <a:t>By the mid 1950’s, both rival teams of astronomers had </a:t>
            </a:r>
            <a:r>
              <a:rPr lang="en-US" altLang="en-US" dirty="0" smtClean="0"/>
              <a:t>realized </a:t>
            </a:r>
            <a:r>
              <a:rPr lang="en-US" altLang="en-US" dirty="0"/>
              <a:t>that the way to test their theories was to study the universe at enormous distances and see whether it looked different from the universe today. The race was on.</a:t>
            </a:r>
          </a:p>
          <a:p>
            <a:r>
              <a:rPr lang="en-US" altLang="en-US" dirty="0"/>
              <a:t>With the technology of the times, it was not possible to see galaxies at sufficient distances using optical telescopes. For a decade or more, the battlefield was therefore radio astronomy.</a:t>
            </a:r>
          </a:p>
          <a:p>
            <a:r>
              <a:rPr lang="en-US" altLang="en-US" dirty="0" smtClean="0"/>
              <a:t>Quasars </a:t>
            </a:r>
            <a:r>
              <a:rPr lang="en-US" altLang="en-US" dirty="0"/>
              <a:t>and other active galactic nuclei are the most powerful things in the universe. Even with 1960s technology, they could easily be seen out to enormous distances. </a:t>
            </a:r>
          </a:p>
        </p:txBody>
      </p:sp>
    </p:spTree>
    <p:extLst>
      <p:ext uri="{BB962C8B-B14F-4D97-AF65-F5344CB8AC3E}">
        <p14:creationId xmlns:p14="http://schemas.microsoft.com/office/powerpoint/2010/main" val="3424324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0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09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09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Quasars</a:t>
            </a:r>
            <a:endParaRPr lang="en-CA" dirty="0"/>
          </a:p>
        </p:txBody>
      </p:sp>
      <p:sp>
        <p:nvSpPr>
          <p:cNvPr id="3" name="Content Placeholder 2"/>
          <p:cNvSpPr>
            <a:spLocks noGrp="1"/>
          </p:cNvSpPr>
          <p:nvPr>
            <p:ph idx="1"/>
          </p:nvPr>
        </p:nvSpPr>
        <p:spPr/>
        <p:txBody>
          <a:bodyPr/>
          <a:lstStyle/>
          <a:p>
            <a:r>
              <a:rPr lang="en-CA" dirty="0" smtClean="0"/>
              <a:t>“Quasi-Stellar Radio Sources” = Quasar</a:t>
            </a:r>
          </a:p>
          <a:p>
            <a:pPr>
              <a:lnSpc>
                <a:spcPct val="110000"/>
              </a:lnSpc>
            </a:pPr>
            <a:r>
              <a:rPr lang="en-US" altLang="en-US" sz="2400" dirty="0">
                <a:latin typeface="Helvetica" panose="020B0604020202020204" pitchFamily="34" charset="0"/>
              </a:rPr>
              <a:t>A quasar can be up to 1000 times brighter than its host galaxy.</a:t>
            </a:r>
          </a:p>
          <a:p>
            <a:pPr>
              <a:lnSpc>
                <a:spcPct val="110000"/>
              </a:lnSpc>
            </a:pPr>
            <a:r>
              <a:rPr lang="en-US" altLang="en-US" sz="2400" dirty="0">
                <a:latin typeface="Helvetica" panose="020B0604020202020204" pitchFamily="34" charset="0"/>
              </a:rPr>
              <a:t>Though quasars are rare today, they were relatively common in the past (several billion years ago).</a:t>
            </a:r>
          </a:p>
          <a:p>
            <a:pPr>
              <a:lnSpc>
                <a:spcPct val="110000"/>
              </a:lnSpc>
            </a:pPr>
            <a:r>
              <a:rPr lang="en-US" altLang="en-US" sz="2400" dirty="0">
                <a:latin typeface="Helvetica" panose="020B0604020202020204" pitchFamily="34" charset="0"/>
              </a:rPr>
              <a:t>Statistics indicate that quasars must shine for hundreds of millions of years.</a:t>
            </a:r>
          </a:p>
          <a:p>
            <a:pPr>
              <a:lnSpc>
                <a:spcPct val="110000"/>
              </a:lnSpc>
            </a:pPr>
            <a:r>
              <a:rPr lang="en-US" altLang="en-US" sz="2400" dirty="0">
                <a:latin typeface="Helvetica" panose="020B0604020202020204" pitchFamily="34" charset="0"/>
              </a:rPr>
              <a:t>Quasars vary in brightness over time periods as short as weeks; this implies that they are quite small.</a:t>
            </a:r>
          </a:p>
          <a:p>
            <a:endParaRPr lang="en-CA" dirty="0"/>
          </a:p>
        </p:txBody>
      </p:sp>
    </p:spTree>
    <p:extLst>
      <p:ext uri="{BB962C8B-B14F-4D97-AF65-F5344CB8AC3E}">
        <p14:creationId xmlns:p14="http://schemas.microsoft.com/office/powerpoint/2010/main" val="268807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2326842" y="765401"/>
            <a:ext cx="7772400" cy="762000"/>
          </a:xfrm>
        </p:spPr>
        <p:txBody>
          <a:bodyPr/>
          <a:lstStyle/>
          <a:p>
            <a:r>
              <a:rPr lang="en-US" altLang="en-US" sz="3200" dirty="0">
                <a:latin typeface="Helvetica" panose="020B0604020202020204" pitchFamily="34" charset="0"/>
              </a:rPr>
              <a:t>Theoretical Model of a Quasar</a:t>
            </a:r>
            <a:endParaRPr lang="en-US" altLang="en-US" dirty="0">
              <a:latin typeface="Helvetica" panose="020B0604020202020204" pitchFamily="34" charset="0"/>
            </a:endParaRPr>
          </a:p>
        </p:txBody>
      </p:sp>
      <p:pic>
        <p:nvPicPr>
          <p:cNvPr id="428038" name="Picture 6" descr="1714.jpg                                                       0000E07BOS9 disk                       B98E62DA:"/>
          <p:cNvPicPr>
            <a:picLocks noChangeAspect="1" noChangeArrowheads="1"/>
          </p:cNvPicPr>
          <p:nvPr/>
        </p:nvPicPr>
        <p:blipFill>
          <a:blip r:embed="rId2">
            <a:extLst>
              <a:ext uri="{28A0092B-C50C-407E-A947-70E740481C1C}">
                <a14:useLocalDpi xmlns:a14="http://schemas.microsoft.com/office/drawing/2010/main" val="0"/>
              </a:ext>
            </a:extLst>
          </a:blip>
          <a:srcRect t="664" b="3246"/>
          <a:stretch>
            <a:fillRect/>
          </a:stretch>
        </p:blipFill>
        <p:spPr bwMode="auto">
          <a:xfrm>
            <a:off x="2008188" y="1665288"/>
            <a:ext cx="4481512" cy="4425950"/>
          </a:xfrm>
          <a:prstGeom prst="rect">
            <a:avLst/>
          </a:prstGeom>
          <a:noFill/>
          <a:extLst>
            <a:ext uri="{909E8E84-426E-40DD-AFC4-6F175D3DCCD1}">
              <a14:hiddenFill xmlns:a14="http://schemas.microsoft.com/office/drawing/2010/main">
                <a:solidFill>
                  <a:srgbClr val="FFFFFF"/>
                </a:solidFill>
              </a14:hiddenFill>
            </a:ext>
          </a:extLst>
        </p:spPr>
      </p:pic>
      <p:sp>
        <p:nvSpPr>
          <p:cNvPr id="428039" name="Text Box 7"/>
          <p:cNvSpPr txBox="1">
            <a:spLocks noChangeArrowheads="1"/>
          </p:cNvSpPr>
          <p:nvPr/>
        </p:nvSpPr>
        <p:spPr bwMode="auto">
          <a:xfrm>
            <a:off x="6854825" y="1758951"/>
            <a:ext cx="33909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Matter falls toward a black hole, gathers into a spinning disk of hot gas, converting gravitational energy to thermal energy.  Just outside the horizon, pressures are so high that some material is forced out into a jet at near light speed.</a:t>
            </a:r>
          </a:p>
        </p:txBody>
      </p:sp>
    </p:spTree>
    <p:extLst>
      <p:ext uri="{BB962C8B-B14F-4D97-AF65-F5344CB8AC3E}">
        <p14:creationId xmlns:p14="http://schemas.microsoft.com/office/powerpoint/2010/main" val="2044588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61" name="Picture 5" descr="NGC4261coreHST.gif                                             0000E3AEOS9 disk                       B98E62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31" y="888340"/>
            <a:ext cx="7127875" cy="565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76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2209800" y="450850"/>
            <a:ext cx="7772400" cy="566738"/>
          </a:xfrm>
        </p:spPr>
        <p:txBody>
          <a:bodyPr/>
          <a:lstStyle/>
          <a:p>
            <a:r>
              <a:rPr lang="en-US" altLang="en-US" sz="3200">
                <a:latin typeface="Helvetica" panose="020B0604020202020204" pitchFamily="34" charset="0"/>
              </a:rPr>
              <a:t>Testing the Theory</a:t>
            </a:r>
            <a:endParaRPr lang="en-US" altLang="en-US">
              <a:latin typeface="Helvetica" panose="020B0604020202020204" pitchFamily="34" charset="0"/>
            </a:endParaRPr>
          </a:p>
        </p:txBody>
      </p:sp>
      <p:pic>
        <p:nvPicPr>
          <p:cNvPr id="431108" name="Picture 4" descr="1725.jpg                                                       0000E07BOS9 disk                       B98E62DA:"/>
          <p:cNvPicPr>
            <a:picLocks noChangeAspect="1" noChangeArrowheads="1"/>
          </p:cNvPicPr>
          <p:nvPr/>
        </p:nvPicPr>
        <p:blipFill>
          <a:blip r:embed="rId2">
            <a:extLst>
              <a:ext uri="{28A0092B-C50C-407E-A947-70E740481C1C}">
                <a14:useLocalDpi xmlns:a14="http://schemas.microsoft.com/office/drawing/2010/main" val="0"/>
              </a:ext>
            </a:extLst>
          </a:blip>
          <a:srcRect b="2582"/>
          <a:stretch>
            <a:fillRect/>
          </a:stretch>
        </p:blipFill>
        <p:spPr bwMode="auto">
          <a:xfrm>
            <a:off x="3427414" y="1206500"/>
            <a:ext cx="5335587" cy="4192588"/>
          </a:xfrm>
          <a:prstGeom prst="rect">
            <a:avLst/>
          </a:prstGeom>
          <a:noFill/>
          <a:extLst>
            <a:ext uri="{909E8E84-426E-40DD-AFC4-6F175D3DCCD1}">
              <a14:hiddenFill xmlns:a14="http://schemas.microsoft.com/office/drawing/2010/main">
                <a:solidFill>
                  <a:srgbClr val="FFFFFF"/>
                </a:solidFill>
              </a14:hiddenFill>
            </a:ext>
          </a:extLst>
        </p:spPr>
      </p:pic>
      <p:sp>
        <p:nvSpPr>
          <p:cNvPr id="431109" name="Text Box 5"/>
          <p:cNvSpPr txBox="1">
            <a:spLocks noChangeArrowheads="1"/>
          </p:cNvSpPr>
          <p:nvPr/>
        </p:nvSpPr>
        <p:spPr bwMode="auto">
          <a:xfrm>
            <a:off x="2754314" y="5513389"/>
            <a:ext cx="70754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Stars near centers of all large galaxies (including our own) are orbiting VERY fast.  Central masses vary from about 1 million to 1 billion solar masses.</a:t>
            </a:r>
          </a:p>
        </p:txBody>
      </p:sp>
    </p:spTree>
    <p:extLst>
      <p:ext uri="{BB962C8B-B14F-4D97-AF65-F5344CB8AC3E}">
        <p14:creationId xmlns:p14="http://schemas.microsoft.com/office/powerpoint/2010/main" val="901609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2133600" y="304800"/>
            <a:ext cx="7772400" cy="1143000"/>
          </a:xfrm>
        </p:spPr>
        <p:txBody>
          <a:bodyPr/>
          <a:lstStyle/>
          <a:p>
            <a:r>
              <a:rPr lang="en-US" altLang="en-US" sz="2800" b="1"/>
              <a:t>The Discovery that Space is Expanding</a:t>
            </a:r>
            <a:endParaRPr lang="en-US" altLang="en-US" b="1"/>
          </a:p>
        </p:txBody>
      </p:sp>
      <p:sp>
        <p:nvSpPr>
          <p:cNvPr id="482307" name="Rectangle 3"/>
          <p:cNvSpPr>
            <a:spLocks noGrp="1" noChangeArrowheads="1"/>
          </p:cNvSpPr>
          <p:nvPr>
            <p:ph idx="1"/>
          </p:nvPr>
        </p:nvSpPr>
        <p:spPr>
          <a:xfrm>
            <a:off x="2057400" y="3886200"/>
            <a:ext cx="8153400" cy="2286000"/>
          </a:xfrm>
        </p:spPr>
        <p:txBody>
          <a:bodyPr>
            <a:normAutofit/>
          </a:bodyPr>
          <a:lstStyle/>
          <a:p>
            <a:r>
              <a:rPr lang="en-US" altLang="en-US"/>
              <a:t>The spectra of most stars and galaxies show emission and absorption lines at particular well-known wavelengths. If you see an emission or absorption line at (for example) 372.7 nm wavelength, you know that ionised oxygen is present, while a line at 486.1 nm tells you that the thing you are looking at contains hydrogen.</a:t>
            </a:r>
          </a:p>
        </p:txBody>
      </p:sp>
      <p:sp>
        <p:nvSpPr>
          <p:cNvPr id="482311" name="Text Box 7"/>
          <p:cNvSpPr txBox="1">
            <a:spLocks noChangeArrowheads="1"/>
          </p:cNvSpPr>
          <p:nvPr/>
        </p:nvSpPr>
        <p:spPr bwMode="auto">
          <a:xfrm>
            <a:off x="2057400" y="1880711"/>
            <a:ext cx="4953000" cy="1477328"/>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Our story starts in the 1920s. American astronomer Edwin Hubble was measuring spectra of distant galaxies, using the 100” Hooker Telescope at Mt Wilson observatory, high on a mountain overlooking Los Angeles.</a:t>
            </a:r>
          </a:p>
        </p:txBody>
      </p:sp>
      <p:pic>
        <p:nvPicPr>
          <p:cNvPr id="482312" name="Picture 8" descr="C:\My Documents\Swinburne Teaching\Mt Wilson 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1371600"/>
            <a:ext cx="35528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230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23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2209800" y="783702"/>
            <a:ext cx="7772400" cy="836612"/>
          </a:xfrm>
        </p:spPr>
        <p:txBody>
          <a:bodyPr/>
          <a:lstStyle/>
          <a:p>
            <a:r>
              <a:rPr lang="en-US" altLang="en-US" sz="3200" dirty="0">
                <a:latin typeface="Helvetica" panose="020B0604020202020204" pitchFamily="34" charset="0"/>
              </a:rPr>
              <a:t>Why are quasars rare today?</a:t>
            </a:r>
            <a:endParaRPr lang="en-US" altLang="en-US" dirty="0">
              <a:latin typeface="Helvetica" panose="020B0604020202020204" pitchFamily="34" charset="0"/>
            </a:endParaRPr>
          </a:p>
        </p:txBody>
      </p:sp>
      <p:sp>
        <p:nvSpPr>
          <p:cNvPr id="430083" name="Rectangle 3"/>
          <p:cNvSpPr>
            <a:spLocks noGrp="1" noChangeArrowheads="1"/>
          </p:cNvSpPr>
          <p:nvPr>
            <p:ph type="body" idx="1"/>
          </p:nvPr>
        </p:nvSpPr>
        <p:spPr>
          <a:xfrm>
            <a:off x="2165350" y="1535113"/>
            <a:ext cx="8040688" cy="2870200"/>
          </a:xfrm>
        </p:spPr>
        <p:txBody>
          <a:bodyPr/>
          <a:lstStyle/>
          <a:p>
            <a:pPr>
              <a:lnSpc>
                <a:spcPct val="110000"/>
              </a:lnSpc>
            </a:pPr>
            <a:r>
              <a:rPr lang="en-US" altLang="en-US" sz="2400">
                <a:latin typeface="Helvetica" panose="020B0604020202020204" pitchFamily="34" charset="0"/>
              </a:rPr>
              <a:t>Eventually they suck up all the nearby gas and run out of fuel.</a:t>
            </a:r>
          </a:p>
          <a:p>
            <a:pPr>
              <a:lnSpc>
                <a:spcPct val="110000"/>
              </a:lnSpc>
            </a:pPr>
            <a:r>
              <a:rPr lang="en-US" altLang="en-US" sz="2400">
                <a:latin typeface="Helvetica" panose="020B0604020202020204" pitchFamily="34" charset="0"/>
              </a:rPr>
              <a:t>Stars slightly farther out are in stable orbits; they rarely collide to send material toward the black hole.</a:t>
            </a:r>
          </a:p>
          <a:p>
            <a:pPr>
              <a:lnSpc>
                <a:spcPct val="110000"/>
              </a:lnSpc>
            </a:pPr>
            <a:r>
              <a:rPr lang="en-US" altLang="en-US" sz="2400">
                <a:latin typeface="Helvetica" panose="020B0604020202020204" pitchFamily="34" charset="0"/>
              </a:rPr>
              <a:t>But if another galaxy should happen to stray through, its material could reignite the quasar!</a:t>
            </a:r>
          </a:p>
        </p:txBody>
      </p:sp>
      <p:pic>
        <p:nvPicPr>
          <p:cNvPr id="430085" name="Picture 5" descr=" 1721c.jpg                                                      0000E07BOS9 disk                       B98E62DA:"/>
          <p:cNvPicPr>
            <a:picLocks noChangeAspect="1" noChangeArrowheads="1"/>
          </p:cNvPicPr>
          <p:nvPr/>
        </p:nvPicPr>
        <p:blipFill>
          <a:blip r:embed="rId2">
            <a:lum bright="-14000" contrast="8000"/>
            <a:extLst>
              <a:ext uri="{28A0092B-C50C-407E-A947-70E740481C1C}">
                <a14:useLocalDpi xmlns:a14="http://schemas.microsoft.com/office/drawing/2010/main" val="0"/>
              </a:ext>
            </a:extLst>
          </a:blip>
          <a:srcRect l="2010" t="21727" r="2010" b="20103"/>
          <a:stretch>
            <a:fillRect/>
          </a:stretch>
        </p:blipFill>
        <p:spPr bwMode="auto">
          <a:xfrm>
            <a:off x="4365625" y="4321176"/>
            <a:ext cx="3544888" cy="220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325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2209800" y="534988"/>
            <a:ext cx="7772400" cy="836612"/>
          </a:xfrm>
        </p:spPr>
        <p:txBody>
          <a:bodyPr/>
          <a:lstStyle/>
          <a:p>
            <a:r>
              <a:rPr lang="en-US" altLang="en-US" sz="3200">
                <a:latin typeface="Helvetica" panose="020B0604020202020204" pitchFamily="34" charset="0"/>
              </a:rPr>
              <a:t>Competing Cosmologies</a:t>
            </a:r>
            <a:endParaRPr lang="en-US" altLang="en-US">
              <a:latin typeface="Helvetica" panose="020B0604020202020204" pitchFamily="34" charset="0"/>
            </a:endParaRPr>
          </a:p>
        </p:txBody>
      </p:sp>
      <p:sp>
        <p:nvSpPr>
          <p:cNvPr id="432131" name="Rectangle 3"/>
          <p:cNvSpPr>
            <a:spLocks noGrp="1" noChangeArrowheads="1"/>
          </p:cNvSpPr>
          <p:nvPr>
            <p:ph type="body" idx="1"/>
          </p:nvPr>
        </p:nvSpPr>
        <p:spPr>
          <a:xfrm>
            <a:off x="2165350" y="1535114"/>
            <a:ext cx="8040688" cy="3944937"/>
          </a:xfrm>
        </p:spPr>
        <p:txBody>
          <a:bodyPr>
            <a:normAutofit lnSpcReduction="10000"/>
          </a:bodyPr>
          <a:lstStyle/>
          <a:p>
            <a:pPr>
              <a:lnSpc>
                <a:spcPct val="110000"/>
              </a:lnSpc>
            </a:pPr>
            <a:r>
              <a:rPr lang="en-US" altLang="en-US" sz="2400" dirty="0">
                <a:latin typeface="Helvetica" panose="020B0604020202020204" pitchFamily="34" charset="0"/>
              </a:rPr>
              <a:t>“Big Bang”:  10 - 20 billion years ago the universe was much more dense than today (and therefore hot and unpleasant).</a:t>
            </a:r>
          </a:p>
          <a:p>
            <a:pPr>
              <a:lnSpc>
                <a:spcPct val="110000"/>
              </a:lnSpc>
            </a:pPr>
            <a:endParaRPr lang="en-US" altLang="en-US" sz="2400" dirty="0">
              <a:latin typeface="Helvetica" panose="020B0604020202020204" pitchFamily="34" charset="0"/>
            </a:endParaRPr>
          </a:p>
          <a:p>
            <a:pPr>
              <a:lnSpc>
                <a:spcPct val="110000"/>
              </a:lnSpc>
            </a:pPr>
            <a:r>
              <a:rPr lang="en-US" altLang="en-US" sz="2400" dirty="0">
                <a:latin typeface="Helvetica" panose="020B0604020202020204" pitchFamily="34" charset="0"/>
              </a:rPr>
              <a:t>“Steady State”:  As galaxies move apart from each other, new atoms are spontaneously created in empty space.  These atoms coalesce to form new galaxies.  The average density of the universe doesn’t change over time.  There was no hot early universe.</a:t>
            </a:r>
          </a:p>
        </p:txBody>
      </p:sp>
    </p:spTree>
    <p:extLst>
      <p:ext uri="{BB962C8B-B14F-4D97-AF65-F5344CB8AC3E}">
        <p14:creationId xmlns:p14="http://schemas.microsoft.com/office/powerpoint/2010/main" val="3656191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2209800" y="534988"/>
            <a:ext cx="7772400" cy="836612"/>
          </a:xfrm>
        </p:spPr>
        <p:txBody>
          <a:bodyPr/>
          <a:lstStyle/>
          <a:p>
            <a:r>
              <a:rPr lang="en-US" altLang="en-US" sz="3200">
                <a:latin typeface="Helvetica" panose="020B0604020202020204" pitchFamily="34" charset="0"/>
              </a:rPr>
              <a:t>Competing Cosmologies</a:t>
            </a:r>
            <a:endParaRPr lang="en-US" altLang="en-US">
              <a:latin typeface="Helvetica" panose="020B0604020202020204" pitchFamily="34" charset="0"/>
            </a:endParaRPr>
          </a:p>
        </p:txBody>
      </p:sp>
      <p:sp>
        <p:nvSpPr>
          <p:cNvPr id="433155" name="Rectangle 3"/>
          <p:cNvSpPr>
            <a:spLocks noGrp="1" noChangeArrowheads="1"/>
          </p:cNvSpPr>
          <p:nvPr>
            <p:ph type="body" idx="1"/>
          </p:nvPr>
        </p:nvSpPr>
        <p:spPr>
          <a:xfrm>
            <a:off x="2165350" y="1535114"/>
            <a:ext cx="8040688" cy="3944937"/>
          </a:xfrm>
        </p:spPr>
        <p:txBody>
          <a:bodyPr>
            <a:normAutofit lnSpcReduction="10000"/>
          </a:bodyPr>
          <a:lstStyle/>
          <a:p>
            <a:pPr>
              <a:lnSpc>
                <a:spcPct val="110000"/>
              </a:lnSpc>
            </a:pPr>
            <a:r>
              <a:rPr lang="en-US" altLang="en-US" sz="2400">
                <a:latin typeface="Helvetica" panose="020B0604020202020204" pitchFamily="34" charset="0"/>
              </a:rPr>
              <a:t>“Big Bang”:  10 - 20 billion years ago the universe was much more dense than today (and therefore hot and unpleasant).</a:t>
            </a:r>
          </a:p>
          <a:p>
            <a:pPr>
              <a:lnSpc>
                <a:spcPct val="110000"/>
              </a:lnSpc>
            </a:pPr>
            <a:endParaRPr lang="en-US" altLang="en-US" sz="2400">
              <a:latin typeface="Helvetica" panose="020B0604020202020204" pitchFamily="34" charset="0"/>
            </a:endParaRPr>
          </a:p>
          <a:p>
            <a:pPr>
              <a:lnSpc>
                <a:spcPct val="110000"/>
              </a:lnSpc>
            </a:pPr>
            <a:r>
              <a:rPr lang="en-US" altLang="en-US" sz="2400">
                <a:latin typeface="Helvetica" panose="020B0604020202020204" pitchFamily="34" charset="0"/>
              </a:rPr>
              <a:t>“Steady State”:  As galaxies move apart from each other, new atoms are spontaneously created in empty space.  These atoms coalesce to form new galaxies.  The average density of the universe doesn’t change over time.  There was no hot early universe.</a:t>
            </a:r>
          </a:p>
        </p:txBody>
      </p:sp>
      <p:sp>
        <p:nvSpPr>
          <p:cNvPr id="433156" name="Line 4"/>
          <p:cNvSpPr>
            <a:spLocks noChangeShapeType="1"/>
          </p:cNvSpPr>
          <p:nvPr/>
        </p:nvSpPr>
        <p:spPr bwMode="auto">
          <a:xfrm>
            <a:off x="2319339" y="3321050"/>
            <a:ext cx="7577137" cy="205263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33157" name="Line 5"/>
          <p:cNvSpPr>
            <a:spLocks noChangeShapeType="1"/>
          </p:cNvSpPr>
          <p:nvPr/>
        </p:nvSpPr>
        <p:spPr bwMode="auto">
          <a:xfrm flipV="1">
            <a:off x="2347913" y="3378201"/>
            <a:ext cx="7548562" cy="20224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433158" name="Text Box 6"/>
          <p:cNvSpPr txBox="1">
            <a:spLocks noChangeArrowheads="1"/>
          </p:cNvSpPr>
          <p:nvPr/>
        </p:nvSpPr>
        <p:spPr bwMode="auto">
          <a:xfrm>
            <a:off x="2597151" y="5664201"/>
            <a:ext cx="69056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97DCFF"/>
                </a:solidFill>
              </a:rPr>
              <a:t>Quasars were the first evidence that the universe was much different in the past than it is today.</a:t>
            </a:r>
          </a:p>
        </p:txBody>
      </p:sp>
    </p:spTree>
    <p:extLst>
      <p:ext uri="{BB962C8B-B14F-4D97-AF65-F5344CB8AC3E}">
        <p14:creationId xmlns:p14="http://schemas.microsoft.com/office/powerpoint/2010/main" val="27967209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6" name="Text Box 6"/>
          <p:cNvSpPr txBox="1">
            <a:spLocks noChangeArrowheads="1"/>
          </p:cNvSpPr>
          <p:nvPr/>
        </p:nvSpPr>
        <p:spPr bwMode="auto">
          <a:xfrm>
            <a:off x="3894736" y="729734"/>
            <a:ext cx="2862263" cy="369332"/>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i="1" dirty="0">
                <a:solidFill>
                  <a:schemeClr val="hlink"/>
                </a:solidFill>
              </a:rPr>
              <a:t>Quasar Evolution:</a:t>
            </a:r>
            <a:endParaRPr lang="en-US" altLang="en-US" i="1" dirty="0">
              <a:latin typeface="Times New Roman" panose="02020603050405020304" pitchFamily="18" charset="0"/>
            </a:endParaRPr>
          </a:p>
        </p:txBody>
      </p:sp>
      <p:sp>
        <p:nvSpPr>
          <p:cNvPr id="512008" name="Text Box 8"/>
          <p:cNvSpPr txBox="1">
            <a:spLocks noChangeArrowheads="1"/>
          </p:cNvSpPr>
          <p:nvPr/>
        </p:nvSpPr>
        <p:spPr bwMode="auto">
          <a:xfrm>
            <a:off x="1905000" y="1519124"/>
            <a:ext cx="7467600" cy="1006475"/>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dirty="0">
                <a:solidFill>
                  <a:schemeClr val="accent2"/>
                </a:solidFill>
              </a:rPr>
              <a:t>As we discussed earlier in this course, the quasar population evolves. We see more than a thousand times as many quasars per unit volume in the early universe as we see today. </a:t>
            </a:r>
          </a:p>
        </p:txBody>
      </p:sp>
      <p:pic>
        <p:nvPicPr>
          <p:cNvPr id="512009" name="Picture 9" descr="C:\My Documents\Swinburne Teaching\pictures\ear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5334001"/>
            <a:ext cx="673100" cy="6762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010" name="Object 10"/>
          <p:cNvGraphicFramePr>
            <a:graphicFrameLocks noChangeAspect="1"/>
          </p:cNvGraphicFramePr>
          <p:nvPr/>
        </p:nvGraphicFramePr>
        <p:xfrm>
          <a:off x="1828800" y="2743201"/>
          <a:ext cx="3790950" cy="3571875"/>
        </p:xfrm>
        <a:graphic>
          <a:graphicData uri="http://schemas.openxmlformats.org/presentationml/2006/ole">
            <mc:AlternateContent xmlns:mc="http://schemas.openxmlformats.org/markup-compatibility/2006">
              <mc:Choice xmlns:v="urn:schemas-microsoft-com:vml" Requires="v">
                <p:oleObj spid="_x0000_s12304" name="Drawing" r:id="rId4" imgW="3791221" imgH="3562832" progId="MSDraw.Drawing.8.1">
                  <p:embed/>
                </p:oleObj>
              </mc:Choice>
              <mc:Fallback>
                <p:oleObj name="Drawing" r:id="rId4" imgW="3791221" imgH="3562832" progId="MSDraw.Drawing.8.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743201"/>
                        <a:ext cx="3790950" cy="357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11" name="Object 11"/>
          <p:cNvGraphicFramePr>
            <a:graphicFrameLocks noChangeAspect="1"/>
          </p:cNvGraphicFramePr>
          <p:nvPr>
            <p:extLst>
              <p:ext uri="{D42A27DB-BD31-4B8C-83A1-F6EECF244321}">
                <p14:modId xmlns:p14="http://schemas.microsoft.com/office/powerpoint/2010/main" val="2347287359"/>
              </p:ext>
            </p:extLst>
          </p:nvPr>
        </p:nvGraphicFramePr>
        <p:xfrm>
          <a:off x="6477000" y="2172616"/>
          <a:ext cx="3790950" cy="3571875"/>
        </p:xfrm>
        <a:graphic>
          <a:graphicData uri="http://schemas.openxmlformats.org/presentationml/2006/ole">
            <mc:AlternateContent xmlns:mc="http://schemas.openxmlformats.org/markup-compatibility/2006">
              <mc:Choice xmlns:v="urn:schemas-microsoft-com:vml" Requires="v">
                <p:oleObj spid="_x0000_s12305" name="Drawing" r:id="rId6" imgW="3791221" imgH="3572237" progId="MSDraw.Drawing.8.1">
                  <p:embed/>
                </p:oleObj>
              </mc:Choice>
              <mc:Fallback>
                <p:oleObj name="Drawing" r:id="rId6" imgW="3791221" imgH="3572237" progId="MSDraw.Drawing.8.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2172616"/>
                        <a:ext cx="3790950" cy="357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12" name="Text Box 12"/>
          <p:cNvSpPr txBox="1">
            <a:spLocks noChangeArrowheads="1"/>
          </p:cNvSpPr>
          <p:nvPr/>
        </p:nvSpPr>
        <p:spPr bwMode="auto">
          <a:xfrm>
            <a:off x="5257800" y="5557406"/>
            <a:ext cx="4800600" cy="1006475"/>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a:solidFill>
                  <a:schemeClr val="hlink"/>
                </a:solidFill>
              </a:rPr>
              <a:t>So the distant universe is NOT like the nearby universe: surely evidence against the Steady State Theory?</a:t>
            </a:r>
            <a:endParaRPr lang="en-US" altLang="en-US" sz="2000"/>
          </a:p>
        </p:txBody>
      </p:sp>
    </p:spTree>
    <p:extLst>
      <p:ext uri="{BB962C8B-B14F-4D97-AF65-F5344CB8AC3E}">
        <p14:creationId xmlns:p14="http://schemas.microsoft.com/office/powerpoint/2010/main" val="413757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512009"/>
                                        </p:tgtEl>
                                        <p:attrNameLst>
                                          <p:attrName>style.visibility</p:attrName>
                                        </p:attrNameLst>
                                      </p:cBhvr>
                                      <p:to>
                                        <p:strVal val="visible"/>
                                      </p:to>
                                    </p:set>
                                    <p:anim calcmode="lin" valueType="num">
                                      <p:cBhvr additive="base">
                                        <p:cTn id="7" dur="500" fill="hold"/>
                                        <p:tgtEl>
                                          <p:spTgt spid="512009"/>
                                        </p:tgtEl>
                                        <p:attrNameLst>
                                          <p:attrName>ppt_x</p:attrName>
                                        </p:attrNameLst>
                                      </p:cBhvr>
                                      <p:tavLst>
                                        <p:tav tm="0">
                                          <p:val>
                                            <p:strVal val="0-#ppt_w/2"/>
                                          </p:val>
                                        </p:tav>
                                        <p:tav tm="100000">
                                          <p:val>
                                            <p:strVal val="#ppt_x"/>
                                          </p:val>
                                        </p:tav>
                                      </p:tavLst>
                                    </p:anim>
                                    <p:anim calcmode="lin" valueType="num">
                                      <p:cBhvr additive="base">
                                        <p:cTn id="8" dur="500" fill="hold"/>
                                        <p:tgtEl>
                                          <p:spTgt spid="5120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512010"/>
                                        </p:tgtEl>
                                        <p:attrNameLst>
                                          <p:attrName>style.visibility</p:attrName>
                                        </p:attrNameLst>
                                      </p:cBhvr>
                                      <p:to>
                                        <p:strVal val="visible"/>
                                      </p:to>
                                    </p:set>
                                    <p:animEffect transition="in" filter="dissolve">
                                      <p:cBhvr>
                                        <p:cTn id="13" dur="500"/>
                                        <p:tgtEl>
                                          <p:spTgt spid="5120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12011"/>
                                        </p:tgtEl>
                                        <p:attrNameLst>
                                          <p:attrName>style.visibility</p:attrName>
                                        </p:attrNameLst>
                                      </p:cBhvr>
                                      <p:to>
                                        <p:strVal val="visible"/>
                                      </p:to>
                                    </p:set>
                                    <p:animEffect transition="in" filter="dissolve">
                                      <p:cBhvr>
                                        <p:cTn id="18" dur="500"/>
                                        <p:tgtEl>
                                          <p:spTgt spid="5120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3026" name="Rectangle 2"/>
          <p:cNvSpPr>
            <a:spLocks noGrp="1" noChangeArrowheads="1"/>
          </p:cNvSpPr>
          <p:nvPr>
            <p:ph idx="1"/>
          </p:nvPr>
        </p:nvSpPr>
        <p:spPr>
          <a:xfrm>
            <a:off x="1981200" y="1207008"/>
            <a:ext cx="8305800" cy="4965192"/>
          </a:xfrm>
        </p:spPr>
        <p:txBody>
          <a:bodyPr>
            <a:normAutofit/>
          </a:bodyPr>
          <a:lstStyle/>
          <a:p>
            <a:r>
              <a:rPr lang="en-US" altLang="en-US" dirty="0"/>
              <a:t>The proponents of the Big Bang Theory certainly thought that they’d won the argument. Many of the Steady State supporters were forced to agree. But the data (back in the 1960’s) was ratty, and nobody really understood what quasars were, so many remained unconvinced (a few still are</a:t>
            </a:r>
            <a:r>
              <a:rPr lang="en-US" altLang="en-US" dirty="0" smtClean="0"/>
              <a:t>).</a:t>
            </a:r>
          </a:p>
          <a:p>
            <a:r>
              <a:rPr lang="en-US" altLang="en-US" dirty="0" smtClean="0"/>
              <a:t>But </a:t>
            </a:r>
            <a:r>
              <a:rPr lang="en-US" altLang="en-US" dirty="0"/>
              <a:t>then came the surprise: an almost completely unexpected discovery, made using a bizarre new technique.</a:t>
            </a:r>
          </a:p>
          <a:p>
            <a:r>
              <a:rPr lang="en-US" altLang="en-US" b="1" dirty="0"/>
              <a:t>The Microwave Background Radiation.</a:t>
            </a:r>
          </a:p>
          <a:p>
            <a:r>
              <a:rPr lang="en-US" altLang="en-US" dirty="0"/>
              <a:t>It was discovered in 1963 by Arno Penzias and Robert Wilson, a couple of microwave engineers working for Bell Labs.</a:t>
            </a:r>
          </a:p>
          <a:p>
            <a:endParaRPr lang="en-US" altLang="en-US" dirty="0"/>
          </a:p>
        </p:txBody>
      </p:sp>
    </p:spTree>
    <p:extLst>
      <p:ext uri="{BB962C8B-B14F-4D97-AF65-F5344CB8AC3E}">
        <p14:creationId xmlns:p14="http://schemas.microsoft.com/office/powerpoint/2010/main" val="190076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30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30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302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30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2" name="Text Box 4"/>
          <p:cNvSpPr txBox="1">
            <a:spLocks noChangeArrowheads="1"/>
          </p:cNvSpPr>
          <p:nvPr/>
        </p:nvSpPr>
        <p:spPr bwMode="auto">
          <a:xfrm>
            <a:off x="1943101" y="1694980"/>
            <a:ext cx="5029200" cy="1200329"/>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They had built a bizarre horn-shaped antennae: a form of radio telescope sensitive to radio waves of higher frequencies than most telescopes at the time could detect.</a:t>
            </a:r>
            <a:endParaRPr lang="en-US" altLang="en-US" dirty="0">
              <a:solidFill>
                <a:schemeClr val="folHlink"/>
              </a:solidFill>
            </a:endParaRPr>
          </a:p>
        </p:txBody>
      </p:sp>
      <p:pic>
        <p:nvPicPr>
          <p:cNvPr id="514053" name="Picture 5" descr="C:\My Documents\Swinburne Teaching\pictures\hornantenn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1" y="381000"/>
            <a:ext cx="30194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514054" name="Text Box 6"/>
          <p:cNvSpPr txBox="1">
            <a:spLocks noChangeArrowheads="1"/>
          </p:cNvSpPr>
          <p:nvPr/>
        </p:nvSpPr>
        <p:spPr bwMode="auto">
          <a:xfrm>
            <a:off x="1943101" y="3603472"/>
            <a:ext cx="4800600" cy="923330"/>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They were planning to use it to study radio emission from the Milky Way (back then companies sometimes supported pure research).</a:t>
            </a:r>
          </a:p>
        </p:txBody>
      </p:sp>
      <p:sp>
        <p:nvSpPr>
          <p:cNvPr id="514055" name="Text Box 7"/>
          <p:cNvSpPr txBox="1">
            <a:spLocks noChangeArrowheads="1"/>
          </p:cNvSpPr>
          <p:nvPr/>
        </p:nvSpPr>
        <p:spPr bwMode="auto">
          <a:xfrm>
            <a:off x="1993900" y="5147360"/>
            <a:ext cx="7848600" cy="646331"/>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As they worked, they kept finding a strange extra signal, which remained constant regardless of where on the sky they were pointing their telescope!</a:t>
            </a:r>
          </a:p>
        </p:txBody>
      </p:sp>
    </p:spTree>
    <p:extLst>
      <p:ext uri="{BB962C8B-B14F-4D97-AF65-F5344CB8AC3E}">
        <p14:creationId xmlns:p14="http://schemas.microsoft.com/office/powerpoint/2010/main" val="2528780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40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4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4" grpId="0" autoUpdateAnimBg="0"/>
      <p:bldP spid="51405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5" name="Text Box 3"/>
          <p:cNvSpPr txBox="1">
            <a:spLocks noChangeArrowheads="1"/>
          </p:cNvSpPr>
          <p:nvPr/>
        </p:nvSpPr>
        <p:spPr bwMode="auto">
          <a:xfrm>
            <a:off x="1981200" y="1734398"/>
            <a:ext cx="4648200" cy="923330"/>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At first they thought that the signal was coming from pigeon droppings inside the antennae. Many hours were devoted to cleaning it out.</a:t>
            </a:r>
            <a:endParaRPr lang="en-US" altLang="en-US" dirty="0">
              <a:solidFill>
                <a:schemeClr val="folHlink"/>
              </a:solidFill>
            </a:endParaRPr>
          </a:p>
        </p:txBody>
      </p:sp>
      <p:sp>
        <p:nvSpPr>
          <p:cNvPr id="515077" name="Text Box 5"/>
          <p:cNvSpPr txBox="1">
            <a:spLocks noChangeArrowheads="1"/>
          </p:cNvSpPr>
          <p:nvPr/>
        </p:nvSpPr>
        <p:spPr bwMode="auto">
          <a:xfrm>
            <a:off x="1981200" y="3425053"/>
            <a:ext cx="4800600" cy="1200329"/>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Eventually they </a:t>
            </a:r>
            <a:r>
              <a:rPr lang="en-US" altLang="en-US" dirty="0" smtClean="0"/>
              <a:t>realized </a:t>
            </a:r>
            <a:r>
              <a:rPr lang="en-US" altLang="en-US" dirty="0"/>
              <a:t>that this extra radiation was coming from space: an incredibly uniform glow of microwaves coming from every direction!</a:t>
            </a:r>
          </a:p>
        </p:txBody>
      </p:sp>
      <p:sp>
        <p:nvSpPr>
          <p:cNvPr id="515078" name="Text Box 6"/>
          <p:cNvSpPr txBox="1">
            <a:spLocks noChangeArrowheads="1"/>
          </p:cNvSpPr>
          <p:nvPr/>
        </p:nvSpPr>
        <p:spPr bwMode="auto">
          <a:xfrm>
            <a:off x="1981200" y="5223560"/>
            <a:ext cx="8686800" cy="646331"/>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t>This was the microwave background, and its discovery won Penzias and Wilson the Nobel prize: one of the rare occasions on which someone went looking for dirt and found gold!</a:t>
            </a:r>
          </a:p>
        </p:txBody>
      </p:sp>
      <p:pic>
        <p:nvPicPr>
          <p:cNvPr id="515079" name="Picture 7" descr="C:\My Documents\Swinburne Teaching\pictures\crawfordhi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1" y="381001"/>
            <a:ext cx="3476625" cy="4448175"/>
          </a:xfrm>
          <a:prstGeom prst="rect">
            <a:avLst/>
          </a:prstGeom>
          <a:noFill/>
          <a:extLst>
            <a:ext uri="{909E8E84-426E-40DD-AFC4-6F175D3DCCD1}">
              <a14:hiddenFill xmlns:a14="http://schemas.microsoft.com/office/drawing/2010/main">
                <a:solidFill>
                  <a:srgbClr val="FFFFFF"/>
                </a:solidFill>
              </a14:hiddenFill>
            </a:ext>
          </a:extLst>
        </p:spPr>
      </p:pic>
      <p:sp>
        <p:nvSpPr>
          <p:cNvPr id="515080" name="Text Box 8"/>
          <p:cNvSpPr txBox="1">
            <a:spLocks noChangeArrowheads="1"/>
          </p:cNvSpPr>
          <p:nvPr/>
        </p:nvSpPr>
        <p:spPr bwMode="auto">
          <a:xfrm>
            <a:off x="6781800" y="4419601"/>
            <a:ext cx="2971800" cy="366713"/>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chemeClr val="hlink"/>
                </a:solidFill>
              </a:rPr>
              <a:t>Cleaning the Antenna</a:t>
            </a:r>
            <a:endParaRPr lang="en-US" altLang="en-US"/>
          </a:p>
        </p:txBody>
      </p:sp>
    </p:spTree>
    <p:extLst>
      <p:ext uri="{BB962C8B-B14F-4D97-AF65-F5344CB8AC3E}">
        <p14:creationId xmlns:p14="http://schemas.microsoft.com/office/powerpoint/2010/main" val="4203218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50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5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7" grpId="0" autoUpdateAnimBg="0"/>
      <p:bldP spid="51507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2133600" y="685800"/>
            <a:ext cx="6172200" cy="609600"/>
          </a:xfrm>
        </p:spPr>
        <p:txBody>
          <a:bodyPr>
            <a:normAutofit fontScale="90000"/>
          </a:bodyPr>
          <a:lstStyle/>
          <a:p>
            <a:r>
              <a:rPr lang="en-US" altLang="en-US" b="1"/>
              <a:t>The Microwave Background</a:t>
            </a:r>
          </a:p>
        </p:txBody>
      </p:sp>
      <p:sp>
        <p:nvSpPr>
          <p:cNvPr id="516099" name="Rectangle 3"/>
          <p:cNvSpPr>
            <a:spLocks noGrp="1" noChangeArrowheads="1"/>
          </p:cNvSpPr>
          <p:nvPr>
            <p:ph idx="1"/>
          </p:nvPr>
        </p:nvSpPr>
        <p:spPr>
          <a:xfrm>
            <a:off x="2225675" y="1959714"/>
            <a:ext cx="8001000" cy="1981200"/>
          </a:xfrm>
        </p:spPr>
        <p:txBody>
          <a:bodyPr>
            <a:normAutofit/>
          </a:bodyPr>
          <a:lstStyle/>
          <a:p>
            <a:r>
              <a:rPr lang="en-US" altLang="en-US" dirty="0"/>
              <a:t>What Penzias and Wilson had detected, and many other researchers subsequently confirmed, was a microwave glow coming from all parts of the sky. The best data on this microwave background currently comes from the COBE satellite.</a:t>
            </a:r>
          </a:p>
        </p:txBody>
      </p:sp>
      <p:pic>
        <p:nvPicPr>
          <p:cNvPr id="516106" name="Picture 10" descr="C:\My Documents\Swinburne Teaching\pictures\cobe_ic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3810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771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60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129" name="Picture 9" descr="C:\My Documents\Swinburne Teaching\pictures\cobe_satelli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916" y="289072"/>
            <a:ext cx="1701902" cy="1621624"/>
          </a:xfrm>
          <a:prstGeom prst="rect">
            <a:avLst/>
          </a:prstGeom>
          <a:noFill/>
          <a:extLst>
            <a:ext uri="{909E8E84-426E-40DD-AFC4-6F175D3DCCD1}">
              <a14:hiddenFill xmlns:a14="http://schemas.microsoft.com/office/drawing/2010/main">
                <a:solidFill>
                  <a:srgbClr val="FFFFFF"/>
                </a:solidFill>
              </a14:hiddenFill>
            </a:ext>
          </a:extLst>
        </p:spPr>
      </p:pic>
      <p:sp>
        <p:nvSpPr>
          <p:cNvPr id="517123" name="Text Box 3"/>
          <p:cNvSpPr txBox="1">
            <a:spLocks noChangeArrowheads="1"/>
          </p:cNvSpPr>
          <p:nvPr/>
        </p:nvSpPr>
        <p:spPr bwMode="auto">
          <a:xfrm>
            <a:off x="2031286" y="1256426"/>
            <a:ext cx="3581400" cy="369332"/>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i="1" dirty="0">
                <a:solidFill>
                  <a:schemeClr val="hlink"/>
                </a:solidFill>
              </a:rPr>
              <a:t>What did COBE see?:</a:t>
            </a:r>
            <a:endParaRPr lang="en-US" altLang="en-US" i="1" dirty="0">
              <a:latin typeface="Times New Roman" panose="02020603050405020304" pitchFamily="18" charset="0"/>
            </a:endParaRPr>
          </a:p>
        </p:txBody>
      </p:sp>
      <p:sp>
        <p:nvSpPr>
          <p:cNvPr id="517124" name="Text Box 4"/>
          <p:cNvSpPr txBox="1">
            <a:spLocks noChangeArrowheads="1"/>
          </p:cNvSpPr>
          <p:nvPr/>
        </p:nvSpPr>
        <p:spPr bwMode="auto">
          <a:xfrm>
            <a:off x="2014726" y="1708100"/>
            <a:ext cx="7924800" cy="1006475"/>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dirty="0">
                <a:solidFill>
                  <a:schemeClr val="accent2"/>
                </a:solidFill>
              </a:rPr>
              <a:t>COBE contained instruments designed to map the microwave background, and to measure its spectrum with an accuracy that that would have been impossible from the ground.</a:t>
            </a:r>
          </a:p>
        </p:txBody>
      </p:sp>
      <p:sp>
        <p:nvSpPr>
          <p:cNvPr id="517131" name="Text Box 11"/>
          <p:cNvSpPr txBox="1">
            <a:spLocks noChangeArrowheads="1"/>
          </p:cNvSpPr>
          <p:nvPr/>
        </p:nvSpPr>
        <p:spPr bwMode="auto">
          <a:xfrm>
            <a:off x="6864350" y="3322791"/>
            <a:ext cx="3429000" cy="2862322"/>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dirty="0">
                <a:solidFill>
                  <a:schemeClr val="accent2"/>
                </a:solidFill>
              </a:rPr>
              <a:t>The microwave background had precisely the spectrum you’d expect of an opaque object at a temperature of 2.7 K.</a:t>
            </a:r>
          </a:p>
          <a:p>
            <a:r>
              <a:rPr lang="en-US" altLang="en-US" sz="2000" dirty="0">
                <a:solidFill>
                  <a:schemeClr val="accent2"/>
                </a:solidFill>
              </a:rPr>
              <a:t>This plot actually includes both data and theory: they agree so closely that you cannot tell them apart!</a:t>
            </a:r>
            <a:endParaRPr lang="en-US" altLang="en-US" dirty="0">
              <a:solidFill>
                <a:schemeClr val="accent2"/>
              </a:solidFill>
            </a:endParaRPr>
          </a:p>
        </p:txBody>
      </p:sp>
      <p:pic>
        <p:nvPicPr>
          <p:cNvPr id="517132" name="Picture 12" descr="C:\My Documents\Swinburne Teaching\pictures\firas_spect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4" y="2689795"/>
            <a:ext cx="4835525" cy="400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029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171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713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71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31"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7" name="Text Box 3"/>
          <p:cNvSpPr txBox="1">
            <a:spLocks noChangeArrowheads="1"/>
          </p:cNvSpPr>
          <p:nvPr/>
        </p:nvSpPr>
        <p:spPr bwMode="auto">
          <a:xfrm>
            <a:off x="1866900" y="1256427"/>
            <a:ext cx="6553200" cy="369332"/>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i="1" dirty="0">
                <a:solidFill>
                  <a:schemeClr val="hlink"/>
                </a:solidFill>
              </a:rPr>
              <a:t>Where was the radiation coming from?:</a:t>
            </a:r>
            <a:endParaRPr lang="en-US" altLang="en-US" i="1" dirty="0">
              <a:latin typeface="Times New Roman" panose="02020603050405020304" pitchFamily="18" charset="0"/>
            </a:endParaRPr>
          </a:p>
        </p:txBody>
      </p:sp>
      <p:sp>
        <p:nvSpPr>
          <p:cNvPr id="518148" name="Text Box 4"/>
          <p:cNvSpPr txBox="1">
            <a:spLocks noChangeArrowheads="1"/>
          </p:cNvSpPr>
          <p:nvPr/>
        </p:nvSpPr>
        <p:spPr bwMode="auto">
          <a:xfrm>
            <a:off x="1905000" y="2280050"/>
            <a:ext cx="4025900" cy="1938992"/>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dirty="0">
                <a:solidFill>
                  <a:schemeClr val="accent2"/>
                </a:solidFill>
              </a:rPr>
              <a:t>Even more remarkable: the amount of radiation coming from all parts of the sky was fantastically uniform. The  (orange) picture shows the raw data: virtually uniform emission coming from everywhere.</a:t>
            </a:r>
          </a:p>
        </p:txBody>
      </p:sp>
      <p:pic>
        <p:nvPicPr>
          <p:cNvPr id="518149" name="Picture 5" descr="C:\My Documents\Swinburne Teaching\pictures\cobe_satelli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457201"/>
            <a:ext cx="10096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518153" name="Picture 9" descr="C:\My Documents\Swinburne Teaching\pictures\m_d_53s_1111.gif"/>
          <p:cNvPicPr>
            <a:picLocks noChangeAspect="1" noChangeArrowheads="1"/>
          </p:cNvPicPr>
          <p:nvPr/>
        </p:nvPicPr>
        <p:blipFill>
          <a:blip r:embed="rId3">
            <a:extLst>
              <a:ext uri="{28A0092B-C50C-407E-A947-70E740481C1C}">
                <a14:useLocalDpi xmlns:a14="http://schemas.microsoft.com/office/drawing/2010/main" val="0"/>
              </a:ext>
            </a:extLst>
          </a:blip>
          <a:srcRect l="11006" t="6494" r="10081" b="64467"/>
          <a:stretch>
            <a:fillRect/>
          </a:stretch>
        </p:blipFill>
        <p:spPr bwMode="auto">
          <a:xfrm>
            <a:off x="6065838" y="2254682"/>
            <a:ext cx="4367212" cy="2079625"/>
          </a:xfrm>
          <a:prstGeom prst="rect">
            <a:avLst/>
          </a:prstGeom>
          <a:noFill/>
          <a:extLst>
            <a:ext uri="{909E8E84-426E-40DD-AFC4-6F175D3DCCD1}">
              <a14:hiddenFill xmlns:a14="http://schemas.microsoft.com/office/drawing/2010/main">
                <a:solidFill>
                  <a:srgbClr val="FFFFFF"/>
                </a:solidFill>
              </a14:hiddenFill>
            </a:ext>
          </a:extLst>
        </p:spPr>
      </p:pic>
      <p:sp>
        <p:nvSpPr>
          <p:cNvPr id="518155" name="Text Box 11"/>
          <p:cNvSpPr txBox="1">
            <a:spLocks noChangeArrowheads="1"/>
          </p:cNvSpPr>
          <p:nvPr/>
        </p:nvSpPr>
        <p:spPr bwMode="auto">
          <a:xfrm>
            <a:off x="1903413" y="4643735"/>
            <a:ext cx="7778750" cy="923330"/>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solidFill>
                  <a:schemeClr val="accent2"/>
                </a:solidFill>
              </a:rPr>
              <a:t>If you look at these data in more detail, subtracting off effects such as the motion of the Sun and microwave emission from the Milky Way, you find that the microwave background is not perfectly uniform. But it’s pretty close!</a:t>
            </a:r>
          </a:p>
        </p:txBody>
      </p:sp>
    </p:spTree>
    <p:extLst>
      <p:ext uri="{BB962C8B-B14F-4D97-AF65-F5344CB8AC3E}">
        <p14:creationId xmlns:p14="http://schemas.microsoft.com/office/powerpoint/2010/main" val="157342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8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5" name="Rectangle 3"/>
          <p:cNvSpPr>
            <a:spLocks noGrp="1" noChangeArrowheads="1"/>
          </p:cNvSpPr>
          <p:nvPr>
            <p:ph idx="1"/>
          </p:nvPr>
        </p:nvSpPr>
        <p:spPr>
          <a:xfrm>
            <a:off x="2057400" y="2362200"/>
            <a:ext cx="8153400" cy="3505200"/>
          </a:xfrm>
        </p:spPr>
        <p:txBody>
          <a:bodyPr>
            <a:normAutofit/>
          </a:bodyPr>
          <a:lstStyle/>
          <a:p>
            <a:r>
              <a:rPr lang="en-US" altLang="en-US"/>
              <a:t>Could these galaxies be full of bizarre chemical elements producing lines at unfamiliar wavelengths? Galaxies made of lanthanum, yttrium etc, rather than old familiar carbon and hydrogen?</a:t>
            </a:r>
          </a:p>
          <a:p>
            <a:r>
              <a:rPr lang="en-US" altLang="en-US"/>
              <a:t>Perhaps the laws of physics were different in these far off galaxies, so familiar elements emit and absorb light at strange and unusual wavelengths?</a:t>
            </a:r>
          </a:p>
          <a:p>
            <a:r>
              <a:rPr lang="en-US" altLang="en-US"/>
              <a:t>Things were getting pretty desperate when he noticed a vital clue in his data...</a:t>
            </a:r>
          </a:p>
        </p:txBody>
      </p:sp>
      <p:sp>
        <p:nvSpPr>
          <p:cNvPr id="484358" name="Text Box 6"/>
          <p:cNvSpPr txBox="1">
            <a:spLocks noChangeArrowheads="1"/>
          </p:cNvSpPr>
          <p:nvPr/>
        </p:nvSpPr>
        <p:spPr bwMode="auto">
          <a:xfrm>
            <a:off x="2057400" y="1505635"/>
            <a:ext cx="8001000" cy="646331"/>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solidFill>
                  <a:schemeClr val="folHlink"/>
                </a:solidFill>
              </a:rPr>
              <a:t>So imagine his surprise when the spectra showed vast numbers of absorption and emission lines, but all at strange wavelengths!</a:t>
            </a:r>
            <a:endParaRPr lang="en-US" altLang="en-US"/>
          </a:p>
        </p:txBody>
      </p:sp>
    </p:spTree>
    <p:extLst>
      <p:ext uri="{BB962C8B-B14F-4D97-AF65-F5344CB8AC3E}">
        <p14:creationId xmlns:p14="http://schemas.microsoft.com/office/powerpoint/2010/main" val="1314699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43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43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43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21" name="Rectangle 5"/>
          <p:cNvSpPr>
            <a:spLocks noGrp="1" noChangeArrowheads="1"/>
          </p:cNvSpPr>
          <p:nvPr>
            <p:ph idx="1"/>
          </p:nvPr>
        </p:nvSpPr>
        <p:spPr>
          <a:xfrm>
            <a:off x="1927226" y="4660901"/>
            <a:ext cx="8213725" cy="1522413"/>
          </a:xfrm>
        </p:spPr>
        <p:txBody>
          <a:bodyPr>
            <a:normAutofit lnSpcReduction="10000"/>
          </a:bodyPr>
          <a:lstStyle/>
          <a:p>
            <a:r>
              <a:rPr lang="en-US" altLang="en-US"/>
              <a:t>Here is the final COBE map of the temperature of whatever is producing the microwave background. This graph plots differences in temperature from one part of the sky to another: notice how tiny they are (less than 100 micro K).</a:t>
            </a:r>
          </a:p>
        </p:txBody>
      </p:sp>
      <p:pic>
        <p:nvPicPr>
          <p:cNvPr id="521222" name="Picture 6" descr="C:\My Documents\Swinburne Teaching\pictures\dmr_4yr_cmb_stereo.gif"/>
          <p:cNvPicPr>
            <a:picLocks noChangeAspect="1" noChangeArrowheads="1"/>
          </p:cNvPicPr>
          <p:nvPr/>
        </p:nvPicPr>
        <p:blipFill>
          <a:blip r:embed="rId2">
            <a:extLst>
              <a:ext uri="{28A0092B-C50C-407E-A947-70E740481C1C}">
                <a14:useLocalDpi xmlns:a14="http://schemas.microsoft.com/office/drawing/2010/main" val="0"/>
              </a:ext>
            </a:extLst>
          </a:blip>
          <a:srcRect l="9132" t="12718" r="9575" b="12418"/>
          <a:stretch>
            <a:fillRect/>
          </a:stretch>
        </p:blipFill>
        <p:spPr bwMode="auto">
          <a:xfrm>
            <a:off x="3138489" y="674688"/>
            <a:ext cx="5621337"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10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2" name="Rectangle 4"/>
          <p:cNvSpPr>
            <a:spLocks noGrp="1" noChangeArrowheads="1"/>
          </p:cNvSpPr>
          <p:nvPr>
            <p:ph type="title"/>
          </p:nvPr>
        </p:nvSpPr>
        <p:spPr>
          <a:xfrm>
            <a:off x="2368905" y="900988"/>
            <a:ext cx="7772400" cy="838200"/>
          </a:xfrm>
          <a:noFill/>
          <a:ln/>
        </p:spPr>
        <p:txBody>
          <a:bodyPr>
            <a:normAutofit fontScale="90000"/>
          </a:bodyPr>
          <a:lstStyle/>
          <a:p>
            <a:r>
              <a:rPr lang="en-US" altLang="en-US" b="1"/>
              <a:t>So where is this microwave background coming from?</a:t>
            </a:r>
          </a:p>
        </p:txBody>
      </p:sp>
      <p:sp>
        <p:nvSpPr>
          <p:cNvPr id="519170" name="Rectangle 2"/>
          <p:cNvSpPr>
            <a:spLocks noGrp="1" noChangeArrowheads="1"/>
          </p:cNvSpPr>
          <p:nvPr>
            <p:ph idx="1"/>
          </p:nvPr>
        </p:nvSpPr>
        <p:spPr>
          <a:xfrm>
            <a:off x="1981200" y="1752600"/>
            <a:ext cx="8153400" cy="4191000"/>
          </a:xfrm>
        </p:spPr>
        <p:txBody>
          <a:bodyPr/>
          <a:lstStyle/>
          <a:p>
            <a:r>
              <a:rPr lang="en-US" altLang="en-US" dirty="0"/>
              <a:t>Strangely enough, this radiation is exactly what the Big Bang theory predicts!</a:t>
            </a:r>
          </a:p>
          <a:p>
            <a:r>
              <a:rPr lang="en-US" altLang="en-US" dirty="0"/>
              <a:t>Remember: in the Big Bang Theory, space expands but the amount of matter remains constant. That means that if we look back into the past, everything must have been squeezed closer together.</a:t>
            </a:r>
          </a:p>
          <a:p>
            <a:r>
              <a:rPr lang="en-US" altLang="en-US" dirty="0"/>
              <a:t>What happens when you squash something? It gets hot: just think of pumping up a bike type: as the air is compressed it gets so hot that the connector hose can be too hot to touch.</a:t>
            </a:r>
          </a:p>
        </p:txBody>
      </p:sp>
    </p:spTree>
    <p:extLst>
      <p:ext uri="{BB962C8B-B14F-4D97-AF65-F5344CB8AC3E}">
        <p14:creationId xmlns:p14="http://schemas.microsoft.com/office/powerpoint/2010/main" val="528543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91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91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91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0"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Background Microwave Radiation</a:t>
            </a:r>
            <a:endParaRPr lang="en-CA" dirty="0"/>
          </a:p>
        </p:txBody>
      </p:sp>
      <p:sp>
        <p:nvSpPr>
          <p:cNvPr id="3" name="Content Placeholder 2"/>
          <p:cNvSpPr>
            <a:spLocks noGrp="1"/>
          </p:cNvSpPr>
          <p:nvPr>
            <p:ph idx="1"/>
          </p:nvPr>
        </p:nvSpPr>
        <p:spPr/>
        <p:txBody>
          <a:bodyPr>
            <a:normAutofit lnSpcReduction="10000"/>
          </a:bodyPr>
          <a:lstStyle/>
          <a:p>
            <a:r>
              <a:rPr lang="en-US" altLang="en-US" sz="2400" dirty="0"/>
              <a:t>Just after the Big Bang the universe would have been so hot and dense that it would have looked like a glowing fog</a:t>
            </a:r>
            <a:r>
              <a:rPr lang="en-US" altLang="en-US" sz="2400" dirty="0" smtClean="0"/>
              <a:t>.</a:t>
            </a:r>
          </a:p>
          <a:p>
            <a:r>
              <a:rPr lang="en-US" altLang="en-US" sz="2400" dirty="0"/>
              <a:t>As it expanded, it cooled, until the gas was no longer glowing. The photons of light from the glow (blue arrows in the picture) were still flying around</a:t>
            </a:r>
            <a:r>
              <a:rPr lang="en-US" altLang="en-US" sz="2400" dirty="0" smtClean="0"/>
              <a:t>.</a:t>
            </a:r>
          </a:p>
          <a:p>
            <a:r>
              <a:rPr lang="en-US" altLang="en-US" sz="2400" dirty="0"/>
              <a:t>As the universe expanded further, planets and stars formed. Most of the photons emitted when the universe was a glowing fog are still flying around, slowly being stretched to longer wavelengths as the universe expands</a:t>
            </a:r>
            <a:r>
              <a:rPr lang="en-US" altLang="en-US" sz="2400" dirty="0" smtClean="0"/>
              <a:t>.</a:t>
            </a:r>
          </a:p>
          <a:p>
            <a:r>
              <a:rPr lang="en-US" altLang="en-US" sz="2400" dirty="0"/>
              <a:t>Even today, the Earth is being bombarded from all sides by these photons: this is the microwave background!</a:t>
            </a:r>
            <a:endParaRPr lang="en-US" altLang="en-US" sz="2800" dirty="0"/>
          </a:p>
          <a:p>
            <a:endParaRPr lang="en-US" altLang="en-US" sz="2400" dirty="0"/>
          </a:p>
          <a:p>
            <a:endParaRPr lang="en-US" altLang="en-US" sz="2400" dirty="0">
              <a:solidFill>
                <a:schemeClr val="accent2"/>
              </a:solidFill>
            </a:endParaRPr>
          </a:p>
          <a:p>
            <a:endParaRPr lang="en-CA" dirty="0"/>
          </a:p>
        </p:txBody>
      </p:sp>
    </p:spTree>
    <p:extLst>
      <p:ext uri="{BB962C8B-B14F-4D97-AF65-F5344CB8AC3E}">
        <p14:creationId xmlns:p14="http://schemas.microsoft.com/office/powerpoint/2010/main" val="146290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44" name="Rectangle 4"/>
          <p:cNvSpPr>
            <a:spLocks noGrp="1" noChangeArrowheads="1"/>
          </p:cNvSpPr>
          <p:nvPr>
            <p:ph type="title"/>
          </p:nvPr>
        </p:nvSpPr>
        <p:spPr>
          <a:xfrm>
            <a:off x="1968500" y="762000"/>
            <a:ext cx="7772400" cy="838200"/>
          </a:xfrm>
          <a:noFill/>
          <a:ln/>
        </p:spPr>
        <p:txBody>
          <a:bodyPr/>
          <a:lstStyle/>
          <a:p>
            <a:r>
              <a:rPr lang="en-US" altLang="en-US" b="1" dirty="0"/>
              <a:t>The Answer?</a:t>
            </a:r>
          </a:p>
        </p:txBody>
      </p:sp>
      <p:sp>
        <p:nvSpPr>
          <p:cNvPr id="522242" name="Rectangle 2"/>
          <p:cNvSpPr>
            <a:spLocks noGrp="1" noChangeArrowheads="1"/>
          </p:cNvSpPr>
          <p:nvPr>
            <p:ph idx="1"/>
          </p:nvPr>
        </p:nvSpPr>
        <p:spPr>
          <a:xfrm>
            <a:off x="675861" y="1539876"/>
            <a:ext cx="9458739" cy="4403725"/>
          </a:xfrm>
        </p:spPr>
        <p:txBody>
          <a:bodyPr>
            <a:normAutofit/>
          </a:bodyPr>
          <a:lstStyle/>
          <a:p>
            <a:r>
              <a:rPr lang="en-US" altLang="en-US" dirty="0"/>
              <a:t>This was the end of the Steady State Theory. The microwave background was strong evidence that once, long ago, the universe was so dense and hot that it glowed. This was quite inconsistent with the steady state picture of an ageless, unchanging universe.</a:t>
            </a:r>
          </a:p>
          <a:p>
            <a:r>
              <a:rPr lang="en-US" altLang="en-US" dirty="0"/>
              <a:t>Needless to say, a few people disagree. They believe that the microwave background is caused by some other process (decaying ultraviolet photons?). However, the vast majority of astronomers now accept that the universe is changing with time. In the next few activities we’ll learn about how it has changed and why.</a:t>
            </a:r>
          </a:p>
        </p:txBody>
      </p:sp>
    </p:spTree>
    <p:extLst>
      <p:ext uri="{BB962C8B-B14F-4D97-AF65-F5344CB8AC3E}">
        <p14:creationId xmlns:p14="http://schemas.microsoft.com/office/powerpoint/2010/main" val="2980654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3268" name="Rectangle 4"/>
          <p:cNvSpPr>
            <a:spLocks noGrp="1" noChangeArrowheads="1"/>
          </p:cNvSpPr>
          <p:nvPr>
            <p:ph type="title"/>
          </p:nvPr>
        </p:nvSpPr>
        <p:spPr>
          <a:xfrm>
            <a:off x="1981200" y="762000"/>
            <a:ext cx="7772400" cy="838200"/>
          </a:xfrm>
          <a:noFill/>
          <a:ln/>
        </p:spPr>
        <p:txBody>
          <a:bodyPr/>
          <a:lstStyle/>
          <a:p>
            <a:r>
              <a:rPr lang="en-US" altLang="en-US" b="1"/>
              <a:t>Summary</a:t>
            </a:r>
          </a:p>
        </p:txBody>
      </p:sp>
      <p:sp>
        <p:nvSpPr>
          <p:cNvPr id="523266" name="Rectangle 2"/>
          <p:cNvSpPr>
            <a:spLocks noGrp="1" noChangeArrowheads="1"/>
          </p:cNvSpPr>
          <p:nvPr>
            <p:ph idx="1"/>
          </p:nvPr>
        </p:nvSpPr>
        <p:spPr>
          <a:xfrm>
            <a:off x="278296" y="1539876"/>
            <a:ext cx="9856304" cy="4403725"/>
          </a:xfrm>
        </p:spPr>
        <p:txBody>
          <a:bodyPr>
            <a:normAutofit/>
          </a:bodyPr>
          <a:lstStyle/>
          <a:p>
            <a:r>
              <a:rPr lang="en-US" altLang="en-US" dirty="0"/>
              <a:t>In this </a:t>
            </a:r>
            <a:r>
              <a:rPr lang="en-US" altLang="en-US" dirty="0" smtClean="0"/>
              <a:t>lesson, </a:t>
            </a:r>
            <a:r>
              <a:rPr lang="en-US" altLang="en-US" dirty="0"/>
              <a:t>we’ve learned than space itself seems to be expanding. As it expands, it carries galaxies along for the ride, and stretches the wavelengths of any photons flying though space.</a:t>
            </a:r>
          </a:p>
          <a:p>
            <a:r>
              <a:rPr lang="en-US" altLang="en-US" dirty="0"/>
              <a:t>We’ve also learned that the universe seems to be changing: it was much hotter and denser in the past. Indeed, we are still detecting the glow from when the universe was hot: the microwave background radiation</a:t>
            </a:r>
            <a:r>
              <a:rPr lang="en-US" altLang="en-US" dirty="0" smtClean="0"/>
              <a:t>.</a:t>
            </a:r>
            <a:endParaRPr lang="en-US" altLang="en-US" dirty="0"/>
          </a:p>
        </p:txBody>
      </p:sp>
    </p:spTree>
    <p:extLst>
      <p:ext uri="{BB962C8B-B14F-4D97-AF65-F5344CB8AC3E}">
        <p14:creationId xmlns:p14="http://schemas.microsoft.com/office/powerpoint/2010/main" val="1660328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32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326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6"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5" name="Rectangle 7"/>
          <p:cNvSpPr>
            <a:spLocks noChangeArrowheads="1"/>
          </p:cNvSpPr>
          <p:nvPr/>
        </p:nvSpPr>
        <p:spPr bwMode="auto">
          <a:xfrm>
            <a:off x="2209801" y="1981200"/>
            <a:ext cx="6988175"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400">
                <a:solidFill>
                  <a:schemeClr val="tx1"/>
                </a:solidFill>
                <a:latin typeface="Arial" panose="020B0604020202020204" pitchFamily="34" charset="0"/>
              </a:defRPr>
            </a:lvl1pPr>
            <a:lvl2pPr marL="114300">
              <a:spcBef>
                <a:spcPct val="20000"/>
              </a:spcBef>
              <a:defRPr sz="2000">
                <a:solidFill>
                  <a:schemeClr val="tx1"/>
                </a:solidFill>
                <a:latin typeface="Arial" panose="020B0604020202020204" pitchFamily="34" charset="0"/>
              </a:defRPr>
            </a:lvl2pPr>
            <a:lvl3pPr marL="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dirty="0"/>
              <a:t>So: the universe was once filled with a uniform fog of glowing gas. How did it turn into the familiar universe of stars and galaxies? This is our topic for the next few </a:t>
            </a:r>
            <a:r>
              <a:rPr lang="en-US" altLang="en-US" dirty="0" smtClean="0"/>
              <a:t>lessons.</a:t>
            </a:r>
            <a:endParaRPr lang="en-US" altLang="en-US" dirty="0"/>
          </a:p>
        </p:txBody>
      </p:sp>
    </p:spTree>
    <p:extLst>
      <p:ext uri="{BB962C8B-B14F-4D97-AF65-F5344CB8AC3E}">
        <p14:creationId xmlns:p14="http://schemas.microsoft.com/office/powerpoint/2010/main" val="41384099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16386" name="Picture 2" descr="https://wattsupwiththat.files.wordpress.com/2015/02/bingbang_timeline300_no_w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334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86" name="Object 6"/>
          <p:cNvGraphicFramePr>
            <a:graphicFrameLocks noChangeAspect="1"/>
          </p:cNvGraphicFramePr>
          <p:nvPr/>
        </p:nvGraphicFramePr>
        <p:xfrm>
          <a:off x="2070100" y="1887538"/>
          <a:ext cx="7004050" cy="4075112"/>
        </p:xfrm>
        <a:graphic>
          <a:graphicData uri="http://schemas.openxmlformats.org/presentationml/2006/ole">
            <mc:AlternateContent xmlns:mc="http://schemas.openxmlformats.org/markup-compatibility/2006">
              <mc:Choice xmlns:v="urn:schemas-microsoft-com:vml" Requires="v">
                <p:oleObj spid="_x0000_s2068" name="Drawing" r:id="rId3" imgW="7001372" imgH="4067416" progId="MSDraw.Drawing.8.1">
                  <p:embed/>
                </p:oleObj>
              </mc:Choice>
              <mc:Fallback>
                <p:oleObj name="Drawing" r:id="rId3" imgW="7001372" imgH="4067416" progId="MSDraw.Drawing.8.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1887538"/>
                        <a:ext cx="7004050" cy="407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287" name="Object 7"/>
          <p:cNvGraphicFramePr>
            <a:graphicFrameLocks noChangeAspect="1"/>
          </p:cNvGraphicFramePr>
          <p:nvPr/>
        </p:nvGraphicFramePr>
        <p:xfrm>
          <a:off x="2590800" y="1371601"/>
          <a:ext cx="6097588" cy="4067175"/>
        </p:xfrm>
        <a:graphic>
          <a:graphicData uri="http://schemas.openxmlformats.org/presentationml/2006/ole">
            <mc:AlternateContent xmlns:mc="http://schemas.openxmlformats.org/markup-compatibility/2006">
              <mc:Choice xmlns:v="urn:schemas-microsoft-com:vml" Requires="v">
                <p:oleObj spid="_x0000_s2069" name="Drawing" r:id="rId5" imgW="6096361" imgH="4048607" progId="MSDraw.Drawing.8.1">
                  <p:embed/>
                </p:oleObj>
              </mc:Choice>
              <mc:Fallback>
                <p:oleObj name="Drawing" r:id="rId5" imgW="6096361" imgH="4048607" progId="MSDraw.Drawing.8.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1371601"/>
                        <a:ext cx="6097588"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288" name="Object 8"/>
          <p:cNvGraphicFramePr>
            <a:graphicFrameLocks noChangeAspect="1"/>
          </p:cNvGraphicFramePr>
          <p:nvPr/>
        </p:nvGraphicFramePr>
        <p:xfrm>
          <a:off x="3124201" y="457200"/>
          <a:ext cx="6543675" cy="4991100"/>
        </p:xfrm>
        <a:graphic>
          <a:graphicData uri="http://schemas.openxmlformats.org/presentationml/2006/ole">
            <mc:AlternateContent xmlns:mc="http://schemas.openxmlformats.org/markup-compatibility/2006">
              <mc:Choice xmlns:v="urn:schemas-microsoft-com:vml" Requires="v">
                <p:oleObj spid="_x0000_s2070" name="Drawing" r:id="rId7" imgW="6544172" imgH="4991582" progId="MSDraw.Drawing.8.1">
                  <p:embed/>
                </p:oleObj>
              </mc:Choice>
              <mc:Fallback>
                <p:oleObj name="Drawing" r:id="rId7" imgW="6544172" imgH="4991582" progId="MSDraw.Drawing.8.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1" y="457200"/>
                        <a:ext cx="6543675" cy="499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289" name="Text Box 9"/>
          <p:cNvSpPr txBox="1">
            <a:spLocks noChangeArrowheads="1"/>
          </p:cNvSpPr>
          <p:nvPr/>
        </p:nvSpPr>
        <p:spPr bwMode="auto">
          <a:xfrm>
            <a:off x="2387428" y="1089366"/>
            <a:ext cx="1473545" cy="369332"/>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i="1" dirty="0">
                <a:solidFill>
                  <a:schemeClr val="hlink"/>
                </a:solidFill>
              </a:rPr>
              <a:t>The vital clue:</a:t>
            </a:r>
            <a:endParaRPr lang="en-US" altLang="en-US" i="1" dirty="0">
              <a:latin typeface="Times New Roman" panose="02020603050405020304" pitchFamily="18" charset="0"/>
            </a:endParaRPr>
          </a:p>
        </p:txBody>
      </p:sp>
      <p:sp>
        <p:nvSpPr>
          <p:cNvPr id="481290" name="Text Box 10"/>
          <p:cNvSpPr txBox="1">
            <a:spLocks noChangeArrowheads="1"/>
          </p:cNvSpPr>
          <p:nvPr/>
        </p:nvSpPr>
        <p:spPr bwMode="auto">
          <a:xfrm>
            <a:off x="8296277" y="4342791"/>
            <a:ext cx="3810000" cy="1190625"/>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dirty="0">
                <a:solidFill>
                  <a:srgbClr val="0099FF"/>
                </a:solidFill>
              </a:rPr>
              <a:t>The spectra of the distant galaxies had all the same features as the spectra of nearby galaxies: just shifted to longer wavelengths!</a:t>
            </a:r>
            <a:endParaRPr lang="en-US" altLang="en-US" dirty="0">
              <a:solidFill>
                <a:srgbClr val="0099FF"/>
              </a:solidFill>
              <a:latin typeface="Times New Roman" panose="02020603050405020304" pitchFamily="18" charset="0"/>
            </a:endParaRPr>
          </a:p>
        </p:txBody>
      </p:sp>
    </p:spTree>
    <p:extLst>
      <p:ext uri="{BB962C8B-B14F-4D97-AF65-F5344CB8AC3E}">
        <p14:creationId xmlns:p14="http://schemas.microsoft.com/office/powerpoint/2010/main" val="3547822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1287"/>
                                        </p:tgtEl>
                                        <p:attrNameLst>
                                          <p:attrName>style.visibility</p:attrName>
                                        </p:attrNameLst>
                                      </p:cBhvr>
                                      <p:to>
                                        <p:strVal val="visible"/>
                                      </p:to>
                                    </p:set>
                                    <p:anim calcmode="lin" valueType="num">
                                      <p:cBhvr additive="base">
                                        <p:cTn id="7" dur="500" fill="hold"/>
                                        <p:tgtEl>
                                          <p:spTgt spid="481287"/>
                                        </p:tgtEl>
                                        <p:attrNameLst>
                                          <p:attrName>ppt_x</p:attrName>
                                        </p:attrNameLst>
                                      </p:cBhvr>
                                      <p:tavLst>
                                        <p:tav tm="0">
                                          <p:val>
                                            <p:strVal val="0-#ppt_w/2"/>
                                          </p:val>
                                        </p:tav>
                                        <p:tav tm="100000">
                                          <p:val>
                                            <p:strVal val="#ppt_x"/>
                                          </p:val>
                                        </p:tav>
                                      </p:tavLst>
                                    </p:anim>
                                    <p:anim calcmode="lin" valueType="num">
                                      <p:cBhvr additive="base">
                                        <p:cTn id="8" dur="500" fill="hold"/>
                                        <p:tgtEl>
                                          <p:spTgt spid="4812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81288"/>
                                        </p:tgtEl>
                                        <p:attrNameLst>
                                          <p:attrName>style.visibility</p:attrName>
                                        </p:attrNameLst>
                                      </p:cBhvr>
                                      <p:to>
                                        <p:strVal val="visible"/>
                                      </p:to>
                                    </p:set>
                                    <p:anim calcmode="lin" valueType="num">
                                      <p:cBhvr additive="base">
                                        <p:cTn id="13" dur="500" fill="hold"/>
                                        <p:tgtEl>
                                          <p:spTgt spid="481288"/>
                                        </p:tgtEl>
                                        <p:attrNameLst>
                                          <p:attrName>ppt_x</p:attrName>
                                        </p:attrNameLst>
                                      </p:cBhvr>
                                      <p:tavLst>
                                        <p:tav tm="0">
                                          <p:val>
                                            <p:strVal val="1+#ppt_w/2"/>
                                          </p:val>
                                        </p:tav>
                                        <p:tav tm="100000">
                                          <p:val>
                                            <p:strVal val="#ppt_x"/>
                                          </p:val>
                                        </p:tav>
                                      </p:tavLst>
                                    </p:anim>
                                    <p:anim calcmode="lin" valueType="num">
                                      <p:cBhvr additive="base">
                                        <p:cTn id="14" dur="500" fill="hold"/>
                                        <p:tgtEl>
                                          <p:spTgt spid="4812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290"/>
                                        </p:tgtEl>
                                        <p:attrNameLst>
                                          <p:attrName>style.visibility</p:attrName>
                                        </p:attrNameLst>
                                      </p:cBhvr>
                                      <p:to>
                                        <p:strVal val="visible"/>
                                      </p:to>
                                    </p:set>
                                    <p:anim calcmode="lin" valueType="num">
                                      <p:cBhvr additive="base">
                                        <p:cTn id="19" dur="500" fill="hold"/>
                                        <p:tgtEl>
                                          <p:spTgt spid="481290"/>
                                        </p:tgtEl>
                                        <p:attrNameLst>
                                          <p:attrName>ppt_x</p:attrName>
                                        </p:attrNameLst>
                                      </p:cBhvr>
                                      <p:tavLst>
                                        <p:tav tm="0">
                                          <p:val>
                                            <p:strVal val="#ppt_x"/>
                                          </p:val>
                                        </p:tav>
                                        <p:tav tm="100000">
                                          <p:val>
                                            <p:strVal val="#ppt_x"/>
                                          </p:val>
                                        </p:tav>
                                      </p:tavLst>
                                    </p:anim>
                                    <p:anim calcmode="lin" valueType="num">
                                      <p:cBhvr additive="base">
                                        <p:cTn id="20" dur="500" fill="hold"/>
                                        <p:tgtEl>
                                          <p:spTgt spid="481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523745" y="4550054"/>
            <a:ext cx="7183526" cy="100949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CA"/>
          </a:p>
        </p:txBody>
      </p:sp>
      <p:sp>
        <p:nvSpPr>
          <p:cNvPr id="483330" name="Rectangle 2"/>
          <p:cNvSpPr>
            <a:spLocks noGrp="1" noChangeArrowheads="1"/>
          </p:cNvSpPr>
          <p:nvPr>
            <p:ph type="title"/>
          </p:nvPr>
        </p:nvSpPr>
        <p:spPr>
          <a:xfrm>
            <a:off x="2108200" y="609600"/>
            <a:ext cx="7772400" cy="1143000"/>
          </a:xfrm>
        </p:spPr>
        <p:txBody>
          <a:bodyPr/>
          <a:lstStyle/>
          <a:p>
            <a:r>
              <a:rPr lang="en-US" altLang="en-US" sz="2800" b="1"/>
              <a:t>The Mystery of Redshift</a:t>
            </a:r>
            <a:endParaRPr lang="en-US" altLang="en-US" b="1"/>
          </a:p>
        </p:txBody>
      </p:sp>
      <p:sp>
        <p:nvSpPr>
          <p:cNvPr id="483331" name="Rectangle 3"/>
          <p:cNvSpPr>
            <a:spLocks noGrp="1" noChangeArrowheads="1"/>
          </p:cNvSpPr>
          <p:nvPr>
            <p:ph idx="1"/>
          </p:nvPr>
        </p:nvSpPr>
        <p:spPr>
          <a:xfrm>
            <a:off x="2057400" y="1676400"/>
            <a:ext cx="8153400" cy="4191000"/>
          </a:xfrm>
        </p:spPr>
        <p:txBody>
          <a:bodyPr/>
          <a:lstStyle/>
          <a:p>
            <a:r>
              <a:rPr lang="en-US" altLang="en-US" dirty="0"/>
              <a:t>This was the discovery of redshift (as discussed in the Module on Estimating Extra-Galactic Distances). It led to one of the strangest and most remarkable graphs ever plotted: the </a:t>
            </a:r>
            <a:r>
              <a:rPr lang="en-US" altLang="en-US" b="1" dirty="0"/>
              <a:t>Hubble Diagram.</a:t>
            </a:r>
            <a:endParaRPr lang="en-US" altLang="en-US" dirty="0"/>
          </a:p>
          <a:p>
            <a:r>
              <a:rPr lang="en-US" altLang="en-US" dirty="0"/>
              <a:t>Hubble measured the redshift in each of his galaxies. He defined the redshift z as the change in the wavelength of some feature, </a:t>
            </a:r>
            <a:r>
              <a:rPr lang="en-US" altLang="en-US" dirty="0" smtClean="0"/>
              <a:t>divided </a:t>
            </a:r>
            <a:r>
              <a:rPr lang="en-US" altLang="en-US" dirty="0"/>
              <a:t>by its normal wavelength </a:t>
            </a:r>
            <a:r>
              <a:rPr lang="en-US" altLang="en-US" dirty="0" smtClean="0"/>
              <a:t>: </a:t>
            </a:r>
            <a:r>
              <a:rPr lang="en-US" altLang="en-US" dirty="0" err="1"/>
              <a:t>ie</a:t>
            </a:r>
            <a:r>
              <a:rPr lang="en-US" altLang="en-US" dirty="0"/>
              <a:t>. </a:t>
            </a:r>
          </a:p>
          <a:p>
            <a:endParaRPr lang="en-US" altLang="en-US" dirty="0"/>
          </a:p>
        </p:txBody>
      </p:sp>
      <p:graphicFrame>
        <p:nvGraphicFramePr>
          <p:cNvPr id="483333" name="Object 5"/>
          <p:cNvGraphicFramePr>
            <a:graphicFrameLocks noChangeAspect="1"/>
          </p:cNvGraphicFramePr>
          <p:nvPr/>
        </p:nvGraphicFramePr>
        <p:xfrm>
          <a:off x="4076700" y="4038600"/>
          <a:ext cx="419100" cy="279400"/>
        </p:xfrm>
        <a:graphic>
          <a:graphicData uri="http://schemas.openxmlformats.org/presentationml/2006/ole">
            <mc:AlternateContent xmlns:mc="http://schemas.openxmlformats.org/markup-compatibility/2006">
              <mc:Choice xmlns:v="urn:schemas-microsoft-com:vml" Requires="v">
                <p:oleObj spid="_x0000_s3089" name="Equation" r:id="rId3" imgW="419040" imgH="279360" progId="Equation.3">
                  <p:embed/>
                </p:oleObj>
              </mc:Choice>
              <mc:Fallback>
                <p:oleObj name="Equation" r:id="rId3" imgW="41904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4038600"/>
                        <a:ext cx="4191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3334" name="Object 6"/>
          <p:cNvGraphicFramePr>
            <a:graphicFrameLocks noChangeAspect="1"/>
          </p:cNvGraphicFramePr>
          <p:nvPr/>
        </p:nvGraphicFramePr>
        <p:xfrm>
          <a:off x="8953500" y="4038600"/>
          <a:ext cx="228600" cy="279400"/>
        </p:xfrm>
        <a:graphic>
          <a:graphicData uri="http://schemas.openxmlformats.org/presentationml/2006/ole">
            <mc:AlternateContent xmlns:mc="http://schemas.openxmlformats.org/markup-compatibility/2006">
              <mc:Choice xmlns:v="urn:schemas-microsoft-com:vml" Requires="v">
                <p:oleObj spid="_x0000_s3090" name="Equation" r:id="rId5" imgW="228600" imgH="279360" progId="Equation.3">
                  <p:embed/>
                </p:oleObj>
              </mc:Choice>
              <mc:Fallback>
                <p:oleObj name="Equation" r:id="rId5" imgW="228600" imgH="279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3500" y="4038600"/>
                        <a:ext cx="2286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3335" name="Object 7"/>
          <p:cNvGraphicFramePr>
            <a:graphicFrameLocks noChangeAspect="1"/>
          </p:cNvGraphicFramePr>
          <p:nvPr>
            <p:extLst>
              <p:ext uri="{D42A27DB-BD31-4B8C-83A1-F6EECF244321}">
                <p14:modId xmlns:p14="http://schemas.microsoft.com/office/powerpoint/2010/main" val="3139560614"/>
              </p:ext>
            </p:extLst>
          </p:nvPr>
        </p:nvGraphicFramePr>
        <p:xfrm>
          <a:off x="2685711" y="4661103"/>
          <a:ext cx="6859588" cy="787400"/>
        </p:xfrm>
        <a:graphic>
          <a:graphicData uri="http://schemas.openxmlformats.org/presentationml/2006/ole">
            <mc:AlternateContent xmlns:mc="http://schemas.openxmlformats.org/markup-compatibility/2006">
              <mc:Choice xmlns:v="urn:schemas-microsoft-com:vml" Requires="v">
                <p:oleObj spid="_x0000_s3091" name="Equation" r:id="rId7" imgW="6858000" imgH="787320" progId="Equation.3">
                  <p:embed/>
                </p:oleObj>
              </mc:Choice>
              <mc:Fallback>
                <p:oleObj name="Equation" r:id="rId7" imgW="6858000" imgH="787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5711" y="4661103"/>
                        <a:ext cx="6859588"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45767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83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82" name="Text Box 6"/>
          <p:cNvSpPr txBox="1">
            <a:spLocks noChangeArrowheads="1"/>
          </p:cNvSpPr>
          <p:nvPr/>
        </p:nvSpPr>
        <p:spPr bwMode="auto">
          <a:xfrm>
            <a:off x="1623367" y="1263720"/>
            <a:ext cx="2314031" cy="369332"/>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i="1" dirty="0">
                <a:solidFill>
                  <a:schemeClr val="hlink"/>
                </a:solidFill>
              </a:rPr>
              <a:t>The remarkable graph:</a:t>
            </a:r>
            <a:endParaRPr lang="en-US" altLang="en-US" i="1" dirty="0"/>
          </a:p>
        </p:txBody>
      </p:sp>
      <p:graphicFrame>
        <p:nvGraphicFramePr>
          <p:cNvPr id="485384" name="Object 8"/>
          <p:cNvGraphicFramePr>
            <a:graphicFrameLocks noChangeAspect="1"/>
          </p:cNvGraphicFramePr>
          <p:nvPr/>
        </p:nvGraphicFramePr>
        <p:xfrm>
          <a:off x="2636839" y="1393826"/>
          <a:ext cx="7088187" cy="4640263"/>
        </p:xfrm>
        <a:graphic>
          <a:graphicData uri="http://schemas.openxmlformats.org/presentationml/2006/ole">
            <mc:AlternateContent xmlns:mc="http://schemas.openxmlformats.org/markup-compatibility/2006">
              <mc:Choice xmlns:v="urn:schemas-microsoft-com:vml" Requires="v">
                <p:oleObj spid="_x0000_s4110" name="Drawing" r:id="rId3" imgW="7086961" imgH="4638916" progId="MSDraw.Drawing.8.1">
                  <p:embed/>
                </p:oleObj>
              </mc:Choice>
              <mc:Fallback>
                <p:oleObj name="Drawing" r:id="rId3" imgW="7086961" imgH="4638916" progId="MSDraw.Drawing.8.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839" y="1393826"/>
                        <a:ext cx="7088187" cy="464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5385" name="Object 9"/>
          <p:cNvGraphicFramePr>
            <a:graphicFrameLocks noChangeAspect="1"/>
          </p:cNvGraphicFramePr>
          <p:nvPr>
            <p:extLst>
              <p:ext uri="{D42A27DB-BD31-4B8C-83A1-F6EECF244321}">
                <p14:modId xmlns:p14="http://schemas.microsoft.com/office/powerpoint/2010/main" val="3515176163"/>
              </p:ext>
            </p:extLst>
          </p:nvPr>
        </p:nvGraphicFramePr>
        <p:xfrm>
          <a:off x="3346780" y="1310031"/>
          <a:ext cx="6097588" cy="4067175"/>
        </p:xfrm>
        <a:graphic>
          <a:graphicData uri="http://schemas.openxmlformats.org/presentationml/2006/ole">
            <mc:AlternateContent xmlns:mc="http://schemas.openxmlformats.org/markup-compatibility/2006">
              <mc:Choice xmlns:v="urn:schemas-microsoft-com:vml" Requires="v">
                <p:oleObj spid="_x0000_s4111" name="Drawing" r:id="rId5" imgW="6096361" imgH="4067416" progId="MSDraw.Drawing.8.1">
                  <p:embed/>
                </p:oleObj>
              </mc:Choice>
              <mc:Fallback>
                <p:oleObj name="Drawing" r:id="rId5" imgW="6096361" imgH="4067416" progId="MSDraw.Drawing.8.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6780" y="1310031"/>
                        <a:ext cx="6097588"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5386" name="Text Box 10"/>
          <p:cNvSpPr txBox="1">
            <a:spLocks noChangeArrowheads="1"/>
          </p:cNvSpPr>
          <p:nvPr/>
        </p:nvSpPr>
        <p:spPr bwMode="auto">
          <a:xfrm>
            <a:off x="9142781" y="4772887"/>
            <a:ext cx="3124200" cy="1077218"/>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600" dirty="0">
                <a:solidFill>
                  <a:schemeClr val="accent2"/>
                </a:solidFill>
              </a:rPr>
              <a:t>The redshift of a galaxy correlates with its distance: the further away it is, the higher its redshift. </a:t>
            </a:r>
            <a:r>
              <a:rPr lang="en-US" altLang="en-US" sz="1600" b="1" dirty="0">
                <a:solidFill>
                  <a:schemeClr val="accent2"/>
                </a:solidFill>
              </a:rPr>
              <a:t>This is called the Hubble Law.</a:t>
            </a:r>
            <a:endParaRPr lang="en-US" altLang="en-US" sz="1600" dirty="0">
              <a:solidFill>
                <a:schemeClr val="folHlink"/>
              </a:solidFill>
            </a:endParaRPr>
          </a:p>
        </p:txBody>
      </p:sp>
      <p:sp>
        <p:nvSpPr>
          <p:cNvPr id="485387" name="Text Box 11"/>
          <p:cNvSpPr txBox="1">
            <a:spLocks noChangeArrowheads="1"/>
          </p:cNvSpPr>
          <p:nvPr/>
        </p:nvSpPr>
        <p:spPr bwMode="auto">
          <a:xfrm>
            <a:off x="5449384" y="1448386"/>
            <a:ext cx="780470" cy="338554"/>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AU" altLang="en-US" sz="1600">
                <a:solidFill>
                  <a:srgbClr val="FFFF00"/>
                </a:solidFill>
              </a:rPr>
              <a:t>symbol</a:t>
            </a:r>
          </a:p>
        </p:txBody>
      </p:sp>
    </p:spTree>
    <p:extLst>
      <p:ext uri="{BB962C8B-B14F-4D97-AF65-F5344CB8AC3E}">
        <p14:creationId xmlns:p14="http://schemas.microsoft.com/office/powerpoint/2010/main" val="3452049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5385"/>
                                        </p:tgtEl>
                                        <p:attrNameLst>
                                          <p:attrName>style.visibility</p:attrName>
                                        </p:attrNameLst>
                                      </p:cBhvr>
                                      <p:to>
                                        <p:strVal val="visible"/>
                                      </p:to>
                                    </p:set>
                                    <p:animEffect transition="in" filter="dissolve">
                                      <p:cBhvr>
                                        <p:cTn id="7" dur="500"/>
                                        <p:tgtEl>
                                          <p:spTgt spid="485385"/>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8538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5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6" grpId="0" autoUpdateAnimBg="0"/>
      <p:bldP spid="485387"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26" name="Object 10"/>
          <p:cNvGraphicFramePr>
            <a:graphicFrameLocks noChangeAspect="1"/>
          </p:cNvGraphicFramePr>
          <p:nvPr/>
        </p:nvGraphicFramePr>
        <p:xfrm>
          <a:off x="5257800" y="2590800"/>
          <a:ext cx="4884738" cy="3951288"/>
        </p:xfrm>
        <a:graphic>
          <a:graphicData uri="http://schemas.openxmlformats.org/presentationml/2006/ole">
            <mc:AlternateContent xmlns:mc="http://schemas.openxmlformats.org/markup-compatibility/2006">
              <mc:Choice xmlns:v="urn:schemas-microsoft-com:vml" Requires="v">
                <p:oleObj spid="_x0000_s5152" name="Drawing" r:id="rId3" imgW="4877161" imgH="3943712" progId="MSDraw.Drawing.8.1">
                  <p:embed/>
                </p:oleObj>
              </mc:Choice>
              <mc:Fallback>
                <p:oleObj name="Drawing" r:id="rId3" imgW="4877161" imgH="3943712" progId="MSDraw.Drawing.8.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90800"/>
                        <a:ext cx="4884738" cy="3951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6428" name="Object 12"/>
          <p:cNvGraphicFramePr>
            <a:graphicFrameLocks noChangeAspect="1"/>
          </p:cNvGraphicFramePr>
          <p:nvPr/>
        </p:nvGraphicFramePr>
        <p:xfrm>
          <a:off x="1524000" y="381001"/>
          <a:ext cx="6097588" cy="4067175"/>
        </p:xfrm>
        <a:graphic>
          <a:graphicData uri="http://schemas.openxmlformats.org/presentationml/2006/ole">
            <mc:AlternateContent xmlns:mc="http://schemas.openxmlformats.org/markup-compatibility/2006">
              <mc:Choice xmlns:v="urn:schemas-microsoft-com:vml" Requires="v">
                <p:oleObj spid="_x0000_s5153" name="Drawing" r:id="rId5" imgW="6096361" imgH="4048607" progId="MSDraw.Drawing.8.1">
                  <p:embed/>
                </p:oleObj>
              </mc:Choice>
              <mc:Fallback>
                <p:oleObj name="Drawing" r:id="rId5" imgW="6096361" imgH="4048607" progId="MSDraw.Drawing.8.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81001"/>
                        <a:ext cx="6097588"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6429" name="Object 13"/>
          <p:cNvGraphicFramePr>
            <a:graphicFrameLocks noChangeAspect="1"/>
          </p:cNvGraphicFramePr>
          <p:nvPr/>
        </p:nvGraphicFramePr>
        <p:xfrm>
          <a:off x="3048001" y="2209800"/>
          <a:ext cx="6945313" cy="4897438"/>
        </p:xfrm>
        <a:graphic>
          <a:graphicData uri="http://schemas.openxmlformats.org/presentationml/2006/ole">
            <mc:AlternateContent xmlns:mc="http://schemas.openxmlformats.org/markup-compatibility/2006">
              <mc:Choice xmlns:v="urn:schemas-microsoft-com:vml" Requires="v">
                <p:oleObj spid="_x0000_s5154" name="Drawing" r:id="rId7" imgW="6943951" imgH="4896091" progId="MSDraw.Drawing.8.1">
                  <p:embed/>
                </p:oleObj>
              </mc:Choice>
              <mc:Fallback>
                <p:oleObj name="Drawing" r:id="rId7" imgW="6943951" imgH="4896091" progId="MSDraw.Drawing.8.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1" y="2209800"/>
                        <a:ext cx="6945313" cy="4897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6430" name="Object 14"/>
          <p:cNvGraphicFramePr>
            <a:graphicFrameLocks noChangeAspect="1"/>
          </p:cNvGraphicFramePr>
          <p:nvPr/>
        </p:nvGraphicFramePr>
        <p:xfrm>
          <a:off x="3200400" y="838201"/>
          <a:ext cx="6097588" cy="4067175"/>
        </p:xfrm>
        <a:graphic>
          <a:graphicData uri="http://schemas.openxmlformats.org/presentationml/2006/ole">
            <mc:AlternateContent xmlns:mc="http://schemas.openxmlformats.org/markup-compatibility/2006">
              <mc:Choice xmlns:v="urn:schemas-microsoft-com:vml" Requires="v">
                <p:oleObj spid="_x0000_s5155" name="Drawing" r:id="rId9" imgW="6096361" imgH="4048607" progId="MSDraw.Drawing.8.1">
                  <p:embed/>
                </p:oleObj>
              </mc:Choice>
              <mc:Fallback>
                <p:oleObj name="Drawing" r:id="rId9" imgW="6096361" imgH="4048607" progId="MSDraw.Drawing.8.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838201"/>
                        <a:ext cx="6097588"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6431" name="Object 15"/>
          <p:cNvGraphicFramePr>
            <a:graphicFrameLocks noChangeAspect="1"/>
          </p:cNvGraphicFramePr>
          <p:nvPr/>
        </p:nvGraphicFramePr>
        <p:xfrm>
          <a:off x="3429000" y="2286001"/>
          <a:ext cx="6097588" cy="4067175"/>
        </p:xfrm>
        <a:graphic>
          <a:graphicData uri="http://schemas.openxmlformats.org/presentationml/2006/ole">
            <mc:AlternateContent xmlns:mc="http://schemas.openxmlformats.org/markup-compatibility/2006">
              <mc:Choice xmlns:v="urn:schemas-microsoft-com:vml" Requires="v">
                <p:oleObj spid="_x0000_s5156" name="Drawing" r:id="rId11" imgW="6096361" imgH="4048607" progId="MSDraw.Drawing.8.1">
                  <p:embed/>
                </p:oleObj>
              </mc:Choice>
              <mc:Fallback>
                <p:oleObj name="Drawing" r:id="rId11" imgW="6096361" imgH="4048607" progId="MSDraw.Drawing.8.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9000" y="2286001"/>
                        <a:ext cx="6097588"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6432" name="Text Box 16"/>
          <p:cNvSpPr txBox="1">
            <a:spLocks noChangeArrowheads="1"/>
          </p:cNvSpPr>
          <p:nvPr/>
        </p:nvSpPr>
        <p:spPr bwMode="auto">
          <a:xfrm>
            <a:off x="1905000" y="5410200"/>
            <a:ext cx="1143000" cy="336550"/>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1600">
                <a:solidFill>
                  <a:schemeClr val="folHlink"/>
                </a:solidFill>
                <a:latin typeface="Times New Roman" panose="02020603050405020304" pitchFamily="18" charset="0"/>
              </a:rPr>
              <a:t>Earth</a:t>
            </a:r>
          </a:p>
        </p:txBody>
      </p:sp>
      <p:pic>
        <p:nvPicPr>
          <p:cNvPr id="316434" name="Picture 18" descr="C:\My Documents\Swinburne Teaching\earth.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33600" y="4648200"/>
            <a:ext cx="757238" cy="762000"/>
          </a:xfrm>
          <a:prstGeom prst="rect">
            <a:avLst/>
          </a:prstGeom>
          <a:noFill/>
          <a:extLst>
            <a:ext uri="{909E8E84-426E-40DD-AFC4-6F175D3DCCD1}">
              <a14:hiddenFill xmlns:a14="http://schemas.microsoft.com/office/drawing/2010/main">
                <a:solidFill>
                  <a:srgbClr val="FFFFFF"/>
                </a:solidFill>
              </a14:hiddenFill>
            </a:ext>
          </a:extLst>
        </p:spPr>
      </p:pic>
      <p:pic>
        <p:nvPicPr>
          <p:cNvPr id="316435" name="Picture 19" descr="C:\My Documents\Swinburne Teaching\galaxy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1" y="3733801"/>
            <a:ext cx="823913" cy="828675"/>
          </a:xfrm>
          <a:prstGeom prst="rect">
            <a:avLst/>
          </a:prstGeom>
          <a:noFill/>
          <a:extLst>
            <a:ext uri="{909E8E84-426E-40DD-AFC4-6F175D3DCCD1}">
              <a14:hiddenFill xmlns:a14="http://schemas.microsoft.com/office/drawing/2010/main">
                <a:solidFill>
                  <a:srgbClr val="FFFFFF"/>
                </a:solidFill>
              </a14:hiddenFill>
            </a:ext>
          </a:extLst>
        </p:spPr>
      </p:pic>
      <p:pic>
        <p:nvPicPr>
          <p:cNvPr id="316436" name="Picture 20" descr="C:\My Documents\Swinburne Teaching\pictures\galaxy1.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534400" y="914401"/>
            <a:ext cx="520700"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16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164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164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16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6403" name="Rectangle 3"/>
          <p:cNvSpPr>
            <a:spLocks noGrp="1" noChangeArrowheads="1"/>
          </p:cNvSpPr>
          <p:nvPr>
            <p:ph idx="1"/>
          </p:nvPr>
        </p:nvSpPr>
        <p:spPr>
          <a:xfrm>
            <a:off x="1981201" y="1524000"/>
            <a:ext cx="8296275" cy="4343400"/>
          </a:xfrm>
        </p:spPr>
        <p:txBody>
          <a:bodyPr>
            <a:normAutofit lnSpcReduction="10000"/>
          </a:bodyPr>
          <a:lstStyle/>
          <a:p>
            <a:r>
              <a:rPr lang="en-US" altLang="en-US" sz="2300" dirty="0"/>
              <a:t>Lots of theories were put forward:</a:t>
            </a:r>
          </a:p>
          <a:p>
            <a:pPr>
              <a:buFontTx/>
              <a:buChar char="•"/>
            </a:pPr>
            <a:r>
              <a:rPr lang="en-US" altLang="en-US" sz="2300" dirty="0"/>
              <a:t> Perhaps the laws of physics are just different far away? That does something funny to the spectra so all the light comes out with a longer wavelength than it should. </a:t>
            </a:r>
            <a:endParaRPr lang="en-US" altLang="en-US" sz="2300" dirty="0">
              <a:hlinkClick r:id="rId2" action="ppaction://hlinksldjump"/>
            </a:endParaRPr>
          </a:p>
          <a:p>
            <a:pPr>
              <a:buFontTx/>
              <a:buChar char="•"/>
            </a:pPr>
            <a:r>
              <a:rPr lang="en-US" altLang="en-US" sz="2300" dirty="0"/>
              <a:t> Perhaps everything in the Universe is running away from us! The Doppler effect means that something running from us would appear to have a redshifted spectrum. </a:t>
            </a:r>
            <a:endParaRPr lang="en-US" altLang="en-US" sz="2300" dirty="0">
              <a:hlinkClick r:id="rId3" action="ppaction://hlinksldjump"/>
            </a:endParaRPr>
          </a:p>
          <a:p>
            <a:pPr>
              <a:buFontTx/>
              <a:buChar char="•"/>
            </a:pPr>
            <a:r>
              <a:rPr lang="en-US" altLang="en-US" sz="2300" dirty="0"/>
              <a:t> Perhaps something funny happens to light that travels a long way to reach us. </a:t>
            </a:r>
            <a:endParaRPr lang="en-US" altLang="en-US" sz="2300" dirty="0">
              <a:hlinkClick r:id="" action="ppaction://hlinkshowjump?jump=nextslide"/>
            </a:endParaRPr>
          </a:p>
          <a:p>
            <a:r>
              <a:rPr lang="en-US" altLang="en-US" sz="2300" i="1" dirty="0"/>
              <a:t>All pretty far fetched: but we need something to explain the Hubble Law: click on any of these to explore the options.</a:t>
            </a:r>
            <a:endParaRPr lang="en-US" altLang="en-US" sz="2300" dirty="0"/>
          </a:p>
        </p:txBody>
      </p:sp>
      <p:sp>
        <p:nvSpPr>
          <p:cNvPr id="486409" name="Text Box 9"/>
          <p:cNvSpPr txBox="1">
            <a:spLocks noChangeArrowheads="1"/>
          </p:cNvSpPr>
          <p:nvPr/>
        </p:nvSpPr>
        <p:spPr bwMode="auto">
          <a:xfrm>
            <a:off x="1981200" y="884238"/>
            <a:ext cx="5257800" cy="519112"/>
          </a:xfrm>
          <a:prstGeom prst="rect">
            <a:avLst/>
          </a:prstGeom>
          <a:noFill/>
          <a:ln>
            <a:noFill/>
          </a:ln>
          <a:effectLst/>
          <a:extLst>
            <a:ext uri="{909E8E84-426E-40DD-AFC4-6F175D3DCCD1}">
              <a14:hiddenFill xmlns:a14="http://schemas.microsoft.com/office/drawing/2010/main">
                <a:gradFill rotWithShape="0">
                  <a:gsLst>
                    <a:gs pos="0">
                      <a:srgbClr val="FFFF00">
                        <a:gamma/>
                        <a:shade val="76078"/>
                        <a:invGamma/>
                      </a:srgbClr>
                    </a:gs>
                    <a:gs pos="100000">
                      <a:srgbClr val="FFFF00"/>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800"/>
              <a:t>What is going on?</a:t>
            </a:r>
            <a:endParaRPr lang="en-US" altLang="en-US" sz="2800">
              <a:solidFill>
                <a:schemeClr val="folHlink"/>
              </a:solidFill>
            </a:endParaRPr>
          </a:p>
        </p:txBody>
      </p:sp>
    </p:spTree>
    <p:extLst>
      <p:ext uri="{BB962C8B-B14F-4D97-AF65-F5344CB8AC3E}">
        <p14:creationId xmlns:p14="http://schemas.microsoft.com/office/powerpoint/2010/main" val="3442686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6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6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6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64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6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3" grpId="0" build="p" autoUpdateAnimBg="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121</TotalTime>
  <Words>3520</Words>
  <Application>Microsoft Office PowerPoint</Application>
  <PresentationFormat>Widescreen</PresentationFormat>
  <Paragraphs>143</Paragraphs>
  <Slides>46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3" baseType="lpstr">
      <vt:lpstr>Arial</vt:lpstr>
      <vt:lpstr>Century Gothic</vt:lpstr>
      <vt:lpstr>Helvetica</vt:lpstr>
      <vt:lpstr>Times New Roman</vt:lpstr>
      <vt:lpstr>Vapor Trail</vt:lpstr>
      <vt:lpstr>Drawing</vt:lpstr>
      <vt:lpstr>Equation</vt:lpstr>
      <vt:lpstr>   The Expanding Universe and the big bang theory </vt:lpstr>
      <vt:lpstr>Summary: </vt:lpstr>
      <vt:lpstr>The Discovery that Space is Expanding</vt:lpstr>
      <vt:lpstr>PowerPoint Presentation</vt:lpstr>
      <vt:lpstr>PowerPoint Presentation</vt:lpstr>
      <vt:lpstr>The Mystery of Redshift</vt:lpstr>
      <vt:lpstr>PowerPoint Presentation</vt:lpstr>
      <vt:lpstr>PowerPoint Presentation</vt:lpstr>
      <vt:lpstr>PowerPoint Presentation</vt:lpstr>
      <vt:lpstr>Something happens to the light en route</vt:lpstr>
      <vt:lpstr>PowerPoint Presentation</vt:lpstr>
      <vt:lpstr>PowerPoint Presentation</vt:lpstr>
      <vt:lpstr>PowerPoint Presentation</vt:lpstr>
      <vt:lpstr>But what has this got to do with the Hubble Law?</vt:lpstr>
      <vt:lpstr>PowerPoint Presentation</vt:lpstr>
      <vt:lpstr>The Great Controversy: Steady State versus the Big Bang. </vt:lpstr>
      <vt:lpstr>PowerPoint Presentation</vt:lpstr>
      <vt:lpstr>PowerPoint Presentation</vt:lpstr>
      <vt:lpstr>PowerPoint Presentation</vt:lpstr>
      <vt:lpstr>Testing the Theories. </vt:lpstr>
      <vt:lpstr>PowerPoint Presentation</vt:lpstr>
      <vt:lpstr>PowerPoint Presentation</vt:lpstr>
      <vt:lpstr>PowerPoint Presentation</vt:lpstr>
      <vt:lpstr>PowerPoint Presentation</vt:lpstr>
      <vt:lpstr>Looking Deep in Space </vt:lpstr>
      <vt:lpstr>Quasars</vt:lpstr>
      <vt:lpstr>Theoretical Model of a Quasar</vt:lpstr>
      <vt:lpstr>PowerPoint Presentation</vt:lpstr>
      <vt:lpstr>Testing the Theory</vt:lpstr>
      <vt:lpstr>Why are quasars rare today?</vt:lpstr>
      <vt:lpstr>Competing Cosmologies</vt:lpstr>
      <vt:lpstr>Competing Cosmologies</vt:lpstr>
      <vt:lpstr>PowerPoint Presentation</vt:lpstr>
      <vt:lpstr>PowerPoint Presentation</vt:lpstr>
      <vt:lpstr>PowerPoint Presentation</vt:lpstr>
      <vt:lpstr>PowerPoint Presentation</vt:lpstr>
      <vt:lpstr>The Microwave Background</vt:lpstr>
      <vt:lpstr>PowerPoint Presentation</vt:lpstr>
      <vt:lpstr>PowerPoint Presentation</vt:lpstr>
      <vt:lpstr>PowerPoint Presentation</vt:lpstr>
      <vt:lpstr>So where is this microwave background coming from?</vt:lpstr>
      <vt:lpstr>Background Microwave Radiation</vt:lpstr>
      <vt:lpstr>The Answer?</vt:lpstr>
      <vt:lpstr>Summary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Expanding Universe and the big bang theory </dc:title>
  <dc:creator>nick tsigaridis</dc:creator>
  <cp:lastModifiedBy>nick tsigaridis</cp:lastModifiedBy>
  <cp:revision>11</cp:revision>
  <dcterms:created xsi:type="dcterms:W3CDTF">2018-02-12T13:45:59Z</dcterms:created>
  <dcterms:modified xsi:type="dcterms:W3CDTF">2018-02-12T15:48:51Z</dcterms:modified>
</cp:coreProperties>
</file>