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312"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4" r:id="rId38"/>
    <p:sldId id="291" r:id="rId39"/>
    <p:sldId id="292" r:id="rId40"/>
    <p:sldId id="293"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08548E4-6509-4B65-8B5D-F20BB14A779E}" type="datetimeFigureOut">
              <a:rPr lang="en-CA" smtClean="0"/>
              <a:pPr/>
              <a:t>25/01/2012</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6AA411D-04B8-4850-9494-8218E72CC431}"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8548E4-6509-4B65-8B5D-F20BB14A779E}" type="datetimeFigureOut">
              <a:rPr lang="en-CA" smtClean="0"/>
              <a:pPr/>
              <a:t>25/01/2012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46AA411D-04B8-4850-9494-8218E72CC431}"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8548E4-6509-4B65-8B5D-F20BB14A779E}" type="datetimeFigureOut">
              <a:rPr lang="en-CA" smtClean="0"/>
              <a:pPr/>
              <a:t>25/01/2012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46AA411D-04B8-4850-9494-8218E72CC431}"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8548E4-6509-4B65-8B5D-F20BB14A779E}" type="datetimeFigureOut">
              <a:rPr lang="en-CA" smtClean="0"/>
              <a:pPr/>
              <a:t>25/01/2012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46AA411D-04B8-4850-9494-8218E72CC431}" type="slidenum">
              <a:rPr lang="en-CA" smtClean="0"/>
              <a:pPr/>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08548E4-6509-4B65-8B5D-F20BB14A779E}" type="datetimeFigureOut">
              <a:rPr lang="en-CA" smtClean="0"/>
              <a:pPr/>
              <a:t>25/01/2012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46AA411D-04B8-4850-9494-8218E72CC431}" type="slidenum">
              <a:rPr lang="en-CA" smtClean="0"/>
              <a:pPr/>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8548E4-6509-4B65-8B5D-F20BB14A779E}" type="datetimeFigureOut">
              <a:rPr lang="en-CA" smtClean="0"/>
              <a:pPr/>
              <a:t>25/01/2012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46AA411D-04B8-4850-9494-8218E72CC431}" type="slidenum">
              <a:rPr lang="en-CA" smtClean="0"/>
              <a:pPr/>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08548E4-6509-4B65-8B5D-F20BB14A779E}" type="datetimeFigureOut">
              <a:rPr lang="en-CA" smtClean="0"/>
              <a:pPr/>
              <a:t>25/01/2012</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46AA411D-04B8-4850-9494-8218E72CC431}"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08548E4-6509-4B65-8B5D-F20BB14A779E}" type="datetimeFigureOut">
              <a:rPr lang="en-CA" smtClean="0"/>
              <a:pPr/>
              <a:t>25/01/2012</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46AA411D-04B8-4850-9494-8218E72CC431}" type="slidenum">
              <a:rPr lang="en-CA" smtClean="0"/>
              <a:pPr/>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08548E4-6509-4B65-8B5D-F20BB14A779E}" type="datetimeFigureOut">
              <a:rPr lang="en-CA" smtClean="0"/>
              <a:pPr/>
              <a:t>25/01/2012</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46AA411D-04B8-4850-9494-8218E72CC431}"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08548E4-6509-4B65-8B5D-F20BB14A779E}" type="datetimeFigureOut">
              <a:rPr lang="en-CA" smtClean="0"/>
              <a:pPr/>
              <a:t>25/01/2012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46AA411D-04B8-4850-9494-8218E72CC431}"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08548E4-6509-4B65-8B5D-F20BB14A779E}" type="datetimeFigureOut">
              <a:rPr lang="en-CA" smtClean="0"/>
              <a:pPr/>
              <a:t>25/01/2012</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6AA411D-04B8-4850-9494-8218E72CC431}" type="slidenum">
              <a:rPr lang="en-CA" smtClean="0"/>
              <a:pPr/>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08548E4-6509-4B65-8B5D-F20BB14A779E}" type="datetimeFigureOut">
              <a:rPr lang="en-CA" smtClean="0"/>
              <a:pPr/>
              <a:t>25/01/2012</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6AA411D-04B8-4850-9494-8218E72CC431}"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Quantum Mechanical Model of the Atom</a:t>
            </a:r>
            <a:endParaRPr lang="en-CA" dirty="0"/>
          </a:p>
        </p:txBody>
      </p:sp>
      <p:sp>
        <p:nvSpPr>
          <p:cNvPr id="3" name="Subtitle 2"/>
          <p:cNvSpPr>
            <a:spLocks noGrp="1"/>
          </p:cNvSpPr>
          <p:nvPr>
            <p:ph type="subTitle" idx="1"/>
          </p:nvPr>
        </p:nvSpPr>
        <p:spPr/>
        <p:txBody>
          <a:bodyPr/>
          <a:lstStyle/>
          <a:p>
            <a:r>
              <a:rPr lang="en-CA" dirty="0" smtClean="0"/>
              <a:t>Mr. Tsigaridis</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This is a picture taken with an electron microscope of the atoms that make up a diamond</a:t>
            </a:r>
          </a:p>
        </p:txBody>
      </p:sp>
      <p:sp>
        <p:nvSpPr>
          <p:cNvPr id="3" name="Title 2"/>
          <p:cNvSpPr>
            <a:spLocks noGrp="1"/>
          </p:cNvSpPr>
          <p:nvPr>
            <p:ph type="title"/>
          </p:nvPr>
        </p:nvSpPr>
        <p:spPr/>
        <p:txBody>
          <a:bodyPr/>
          <a:lstStyle/>
          <a:p>
            <a:r>
              <a:rPr lang="en-CA" dirty="0" smtClean="0"/>
              <a:t>Into the Heart of a Diamond</a:t>
            </a:r>
            <a:endParaRPr lang="en-CA" dirty="0"/>
          </a:p>
        </p:txBody>
      </p:sp>
      <p:pic>
        <p:nvPicPr>
          <p:cNvPr id="19458" name="Picture 2" descr="http://t1.gstatic.com/images?q=tbn:ANd9GcTo7LT__NUSsCIB8dXJu-BvNKNYCW3jBSOCJeEEdmf7imHC5uJ5Z6ZLhHY8EQ"/>
          <p:cNvPicPr>
            <a:picLocks noChangeAspect="1" noChangeArrowheads="1"/>
          </p:cNvPicPr>
          <p:nvPr/>
        </p:nvPicPr>
        <p:blipFill>
          <a:blip r:embed="rId2" cstate="print"/>
          <a:srcRect/>
          <a:stretch>
            <a:fillRect/>
          </a:stretch>
        </p:blipFill>
        <p:spPr bwMode="auto">
          <a:xfrm>
            <a:off x="3491880" y="2348880"/>
            <a:ext cx="5184576" cy="4189140"/>
          </a:xfrm>
          <a:prstGeom prst="rect">
            <a:avLst/>
          </a:prstGeom>
          <a:noFill/>
        </p:spPr>
      </p:pic>
      <p:pic>
        <p:nvPicPr>
          <p:cNvPr id="49154" name="Picture 2" descr="http://www.chemhume.co.uk/ASCHEM/Unit%201/Ch3IMF/Images%203/tetrahedal_structure.jpg"/>
          <p:cNvPicPr>
            <a:picLocks noChangeAspect="1" noChangeArrowheads="1"/>
          </p:cNvPicPr>
          <p:nvPr/>
        </p:nvPicPr>
        <p:blipFill>
          <a:blip r:embed="rId3" cstate="print"/>
          <a:srcRect/>
          <a:stretch>
            <a:fillRect/>
          </a:stretch>
        </p:blipFill>
        <p:spPr bwMode="auto">
          <a:xfrm>
            <a:off x="0" y="2708920"/>
            <a:ext cx="3228880" cy="302433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229600" cy="4827992"/>
          </a:xfrm>
        </p:spPr>
        <p:txBody>
          <a:bodyPr>
            <a:normAutofit/>
          </a:bodyPr>
          <a:lstStyle/>
          <a:p>
            <a:r>
              <a:rPr lang="en-CA" dirty="0" smtClean="0"/>
              <a:t>What you can see is carbon atoms surrounded by four other carbon atoms in a regular and predictable crystalline structure</a:t>
            </a:r>
          </a:p>
          <a:p>
            <a:r>
              <a:rPr lang="en-CA" dirty="0" smtClean="0"/>
              <a:t>In the large diamonds that I showed you in the above pictures, there is something like 3,000,000,000,000,000,000,000,000 atoms</a:t>
            </a:r>
          </a:p>
          <a:p>
            <a:r>
              <a:rPr lang="en-CA" dirty="0" smtClean="0"/>
              <a:t>They are all laid our in that precise structure that you see</a:t>
            </a:r>
          </a:p>
          <a:p>
            <a:r>
              <a:rPr lang="en-CA" dirty="0" smtClean="0"/>
              <a:t>The 3D conformation that you see there is the tightest that carbon atoms can be packed together</a:t>
            </a:r>
            <a:endParaRPr lang="en-CA" dirty="0"/>
          </a:p>
        </p:txBody>
      </p:sp>
      <p:sp>
        <p:nvSpPr>
          <p:cNvPr id="3" name="Title 2"/>
          <p:cNvSpPr>
            <a:spLocks noGrp="1"/>
          </p:cNvSpPr>
          <p:nvPr>
            <p:ph type="title"/>
          </p:nvPr>
        </p:nvSpPr>
        <p:spPr/>
        <p:txBody>
          <a:bodyPr/>
          <a:lstStyle/>
          <a:p>
            <a:r>
              <a:rPr lang="en-CA" dirty="0" smtClean="0"/>
              <a:t>Into the Heart of a Diamond</a:t>
            </a:r>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2011period5group2.wikispaces.com/file/view/bohrs_model.jpg/169832603/bohrs_model.jpg"/>
          <p:cNvPicPr>
            <a:picLocks noChangeAspect="1" noChangeArrowheads="1"/>
          </p:cNvPicPr>
          <p:nvPr/>
        </p:nvPicPr>
        <p:blipFill>
          <a:blip r:embed="rId2" cstate="print"/>
          <a:srcRect/>
          <a:stretch>
            <a:fillRect/>
          </a:stretch>
        </p:blipFill>
        <p:spPr bwMode="auto">
          <a:xfrm>
            <a:off x="5436096" y="4382344"/>
            <a:ext cx="2475656" cy="2475656"/>
          </a:xfrm>
          <a:prstGeom prst="rect">
            <a:avLst/>
          </a:prstGeom>
          <a:noFill/>
        </p:spPr>
      </p:pic>
      <p:sp>
        <p:nvSpPr>
          <p:cNvPr id="2" name="Content Placeholder 1"/>
          <p:cNvSpPr>
            <a:spLocks noGrp="1"/>
          </p:cNvSpPr>
          <p:nvPr>
            <p:ph idx="1"/>
          </p:nvPr>
        </p:nvSpPr>
        <p:spPr/>
        <p:txBody>
          <a:bodyPr/>
          <a:lstStyle/>
          <a:p>
            <a:r>
              <a:rPr lang="en-CA" dirty="0" smtClean="0"/>
              <a:t>It is this 3D conformation of the atoms arranged in the crystalline structure that gives diamond its hardness</a:t>
            </a:r>
          </a:p>
          <a:p>
            <a:r>
              <a:rPr lang="en-CA" dirty="0" smtClean="0"/>
              <a:t>The interesting thing is even though diamond is so hard, the majority of the space in the diamond is empty space</a:t>
            </a:r>
          </a:p>
          <a:p>
            <a:r>
              <a:rPr lang="en-CA" dirty="0" smtClean="0"/>
              <a:t>Recall Rutherford’s experiment from last class</a:t>
            </a:r>
            <a:endParaRPr lang="en-CA" dirty="0"/>
          </a:p>
        </p:txBody>
      </p:sp>
      <p:sp>
        <p:nvSpPr>
          <p:cNvPr id="3" name="Title 2"/>
          <p:cNvSpPr>
            <a:spLocks noGrp="1"/>
          </p:cNvSpPr>
          <p:nvPr>
            <p:ph type="title"/>
          </p:nvPr>
        </p:nvSpPr>
        <p:spPr/>
        <p:txBody>
          <a:bodyPr/>
          <a:lstStyle/>
          <a:p>
            <a:r>
              <a:rPr lang="en-CA" dirty="0" smtClean="0"/>
              <a:t>Into the Heart of a Diamond</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Atoms are held together by a force that was described by Michael Faraday that says that the positive nuclear force of the nucleus holds the electrons to the nucleus because they are both electrically charged and oppositely charged</a:t>
            </a:r>
            <a:endParaRPr lang="en-CA" dirty="0"/>
          </a:p>
        </p:txBody>
      </p:sp>
      <p:sp>
        <p:nvSpPr>
          <p:cNvPr id="3" name="Title 2"/>
          <p:cNvSpPr>
            <a:spLocks noGrp="1"/>
          </p:cNvSpPr>
          <p:nvPr>
            <p:ph type="title"/>
          </p:nvPr>
        </p:nvSpPr>
        <p:spPr/>
        <p:txBody>
          <a:bodyPr/>
          <a:lstStyle/>
          <a:p>
            <a:r>
              <a:rPr lang="en-CA" dirty="0" smtClean="0"/>
              <a:t>Michael Faraday</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35280" cy="4827992"/>
          </a:xfrm>
        </p:spPr>
        <p:txBody>
          <a:bodyPr>
            <a:normAutofit lnSpcReduction="10000"/>
          </a:bodyPr>
          <a:lstStyle/>
          <a:p>
            <a:r>
              <a:rPr lang="en-CA" dirty="0" smtClean="0"/>
              <a:t>One of the strange things in quantum theory is the behavior of electrons in an atom</a:t>
            </a:r>
          </a:p>
          <a:p>
            <a:r>
              <a:rPr lang="en-CA" dirty="0" smtClean="0"/>
              <a:t>These imperceptibly small particles spend the vast majority of their lives in electron clouds that are found somewhere far from the nucleus</a:t>
            </a:r>
          </a:p>
          <a:p>
            <a:r>
              <a:rPr lang="en-CA" dirty="0" smtClean="0"/>
              <a:t>In fact, if I was a nucleus of an atom standing in this classroom, the closest electrons would be somewhere on the beaches of Toronto harbour</a:t>
            </a:r>
          </a:p>
          <a:p>
            <a:r>
              <a:rPr lang="en-CA" dirty="0" smtClean="0"/>
              <a:t>The important thing here to remember is that atoms are vast and they are empty about 99.9999999999999% empty space</a:t>
            </a:r>
            <a:endParaRPr lang="en-CA" dirty="0"/>
          </a:p>
        </p:txBody>
      </p:sp>
      <p:sp>
        <p:nvSpPr>
          <p:cNvPr id="3" name="Title 2"/>
          <p:cNvSpPr>
            <a:spLocks noGrp="1"/>
          </p:cNvSpPr>
          <p:nvPr>
            <p:ph type="title"/>
          </p:nvPr>
        </p:nvSpPr>
        <p:spPr/>
        <p:txBody>
          <a:bodyPr/>
          <a:lstStyle/>
          <a:p>
            <a:r>
              <a:rPr lang="en-CA" dirty="0" smtClean="0"/>
              <a:t>Electrons Behaviour</a:t>
            </a: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07288" cy="4827992"/>
          </a:xfrm>
        </p:spPr>
        <p:txBody>
          <a:bodyPr>
            <a:normAutofit/>
          </a:bodyPr>
          <a:lstStyle/>
          <a:p>
            <a:r>
              <a:rPr lang="en-CA" dirty="0" smtClean="0"/>
              <a:t>So if you are buying a diamond or a car or something very expensive remember that your buying stuff that is mainly empty space</a:t>
            </a:r>
          </a:p>
          <a:p>
            <a:r>
              <a:rPr lang="en-CA" dirty="0" smtClean="0"/>
              <a:t>If I were to squeeze all the space out of all the atoms in all the people of the world, I would be able to fit the entire of humanity in an area the size of an eraser on the top of your pencils</a:t>
            </a:r>
          </a:p>
          <a:p>
            <a:r>
              <a:rPr lang="en-CA" dirty="0" smtClean="0"/>
              <a:t>Understanding why atoms are so empty and yet so solid, or why light can stream through that diamond is a prerequisite to studying everything in nature</a:t>
            </a:r>
          </a:p>
        </p:txBody>
      </p:sp>
      <p:sp>
        <p:nvSpPr>
          <p:cNvPr id="3" name="Title 2"/>
          <p:cNvSpPr>
            <a:spLocks noGrp="1"/>
          </p:cNvSpPr>
          <p:nvPr>
            <p:ph type="title"/>
          </p:nvPr>
        </p:nvSpPr>
        <p:spPr/>
        <p:txBody>
          <a:bodyPr/>
          <a:lstStyle/>
          <a:p>
            <a:r>
              <a:rPr lang="en-CA" dirty="0" smtClean="0"/>
              <a:t>Electrons Behaviour</a:t>
            </a:r>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There is one classic experiment that can then help us understand why things in the world of an atom behave in such strange ways</a:t>
            </a:r>
          </a:p>
          <a:p>
            <a:r>
              <a:rPr lang="en-CA" dirty="0" smtClean="0"/>
              <a:t>It is known as Thomas Young’s double slit experiment</a:t>
            </a:r>
          </a:p>
          <a:p>
            <a:pPr lvl="1"/>
            <a:r>
              <a:rPr lang="en-CA" dirty="0" smtClean="0"/>
              <a:t>Time to think with your neighbour, if you had a bunch of particles, and they were going through 2 slits and being caught on the other side, what would you see on the other side?</a:t>
            </a:r>
            <a:endParaRPr lang="en-CA" dirty="0"/>
          </a:p>
        </p:txBody>
      </p:sp>
      <p:sp>
        <p:nvSpPr>
          <p:cNvPr id="3" name="Title 2"/>
          <p:cNvSpPr>
            <a:spLocks noGrp="1"/>
          </p:cNvSpPr>
          <p:nvPr>
            <p:ph type="title"/>
          </p:nvPr>
        </p:nvSpPr>
        <p:spPr/>
        <p:txBody>
          <a:bodyPr/>
          <a:lstStyle/>
          <a:p>
            <a:r>
              <a:rPr lang="en-CA" dirty="0" smtClean="0"/>
              <a:t>Electron Behaviour – Double Slit</a:t>
            </a:r>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You would expect that beneath each slit, there would be a pile of sand</a:t>
            </a:r>
          </a:p>
          <a:p>
            <a:r>
              <a:rPr lang="en-CA" dirty="0" smtClean="0"/>
              <a:t>The reason for this is that particles fall through slits in a very predictable way</a:t>
            </a:r>
          </a:p>
          <a:p>
            <a:r>
              <a:rPr lang="en-CA" dirty="0" smtClean="0"/>
              <a:t>However, when this was done with electrons which are supposed to be particles, the following picture was discovered</a:t>
            </a:r>
            <a:endParaRPr lang="en-CA" dirty="0"/>
          </a:p>
        </p:txBody>
      </p:sp>
      <p:sp>
        <p:nvSpPr>
          <p:cNvPr id="3" name="Title 2"/>
          <p:cNvSpPr>
            <a:spLocks noGrp="1"/>
          </p:cNvSpPr>
          <p:nvPr>
            <p:ph type="title"/>
          </p:nvPr>
        </p:nvSpPr>
        <p:spPr/>
        <p:txBody>
          <a:bodyPr/>
          <a:lstStyle/>
          <a:p>
            <a:r>
              <a:rPr lang="en-CA" dirty="0" smtClean="0"/>
              <a:t>Electron Behaviour – Double Slit</a:t>
            </a:r>
            <a:endParaRPr lang="en-CA" dirty="0"/>
          </a:p>
        </p:txBody>
      </p:sp>
      <p:pic>
        <p:nvPicPr>
          <p:cNvPr id="25602" name="Picture 2" descr="http://chemlinks.beloit.edu/Stars/images/ediff.gif"/>
          <p:cNvPicPr>
            <a:picLocks noChangeAspect="1" noChangeArrowheads="1"/>
          </p:cNvPicPr>
          <p:nvPr/>
        </p:nvPicPr>
        <p:blipFill>
          <a:blip r:embed="rId2" cstate="print"/>
          <a:srcRect/>
          <a:stretch>
            <a:fillRect/>
          </a:stretch>
        </p:blipFill>
        <p:spPr bwMode="auto">
          <a:xfrm>
            <a:off x="4860032" y="4437112"/>
            <a:ext cx="3573265" cy="242088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What about a different version of the same experiment, instead of using sand particles, discuss with your neighbour what you think you would see if it was water waves being pushed through 2 slits</a:t>
            </a:r>
          </a:p>
          <a:p>
            <a:r>
              <a:rPr lang="en-CA" dirty="0" smtClean="0"/>
              <a:t>Video 1 – Young’s </a:t>
            </a:r>
            <a:r>
              <a:rPr lang="en-CA" smtClean="0"/>
              <a:t>Double Slit Wave Tank</a:t>
            </a:r>
            <a:endParaRPr lang="en-CA" dirty="0"/>
          </a:p>
        </p:txBody>
      </p:sp>
      <p:sp>
        <p:nvSpPr>
          <p:cNvPr id="3" name="Title 2"/>
          <p:cNvSpPr>
            <a:spLocks noGrp="1"/>
          </p:cNvSpPr>
          <p:nvPr>
            <p:ph type="title"/>
          </p:nvPr>
        </p:nvSpPr>
        <p:spPr/>
        <p:txBody>
          <a:bodyPr/>
          <a:lstStyle/>
          <a:p>
            <a:r>
              <a:rPr lang="en-CA" dirty="0" smtClean="0"/>
              <a:t>Electron Behaviour – Double Slit</a:t>
            </a:r>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inference that can be made from seeing the second experiment is that the waves are acting more like waves rather than particles</a:t>
            </a:r>
          </a:p>
          <a:p>
            <a:pPr lvl="1"/>
            <a:r>
              <a:rPr lang="en-CA" dirty="0" smtClean="0"/>
              <a:t>The double slit experiment reveals something fundamental about electrons and that is that sometimes they behave like particles but experiment tells us that sometimes they behave like waves</a:t>
            </a:r>
          </a:p>
          <a:p>
            <a:r>
              <a:rPr lang="en-CA" dirty="0" smtClean="0"/>
              <a:t>This point is the key to help us understand the emptiness of atoms</a:t>
            </a:r>
          </a:p>
          <a:p>
            <a:pPr>
              <a:buNone/>
            </a:pPr>
            <a:endParaRPr lang="en-CA" dirty="0" smtClean="0"/>
          </a:p>
        </p:txBody>
      </p:sp>
      <p:sp>
        <p:nvSpPr>
          <p:cNvPr id="3" name="Title 2"/>
          <p:cNvSpPr>
            <a:spLocks noGrp="1"/>
          </p:cNvSpPr>
          <p:nvPr>
            <p:ph type="title"/>
          </p:nvPr>
        </p:nvSpPr>
        <p:spPr/>
        <p:txBody>
          <a:bodyPr/>
          <a:lstStyle/>
          <a:p>
            <a:r>
              <a:rPr lang="en-CA" dirty="0" smtClean="0"/>
              <a:t>Electron Behaviour – Double Slit</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err="1" smtClean="0"/>
              <a:t>Neils</a:t>
            </a:r>
            <a:r>
              <a:rPr lang="en-CA" dirty="0" smtClean="0"/>
              <a:t> Bohr’s experiment that showed us that the electrons around an atom can exist only at specific energy levels had a fundamental flaw</a:t>
            </a:r>
          </a:p>
          <a:p>
            <a:r>
              <a:rPr lang="en-CA" dirty="0" smtClean="0"/>
              <a:t>It only could explain the emission spectrum for the hydrogen atom</a:t>
            </a:r>
          </a:p>
          <a:p>
            <a:r>
              <a:rPr lang="en-CA" dirty="0" smtClean="0"/>
              <a:t>If you look at the emission spectrum for other elements, there are far more spectral lines than that of hydrogen </a:t>
            </a:r>
            <a:r>
              <a:rPr lang="en-CA" i="1" dirty="0" smtClean="0"/>
              <a:t>(ex. Iron)</a:t>
            </a:r>
          </a:p>
          <a:p>
            <a:endParaRPr lang="en-CA" dirty="0"/>
          </a:p>
        </p:txBody>
      </p:sp>
      <p:sp>
        <p:nvSpPr>
          <p:cNvPr id="3" name="Title 2"/>
          <p:cNvSpPr>
            <a:spLocks noGrp="1"/>
          </p:cNvSpPr>
          <p:nvPr>
            <p:ph type="title"/>
          </p:nvPr>
        </p:nvSpPr>
        <p:spPr>
          <a:xfrm>
            <a:off x="457200" y="274638"/>
            <a:ext cx="8435280" cy="1143000"/>
          </a:xfrm>
        </p:spPr>
        <p:txBody>
          <a:bodyPr>
            <a:normAutofit fontScale="90000"/>
          </a:bodyPr>
          <a:lstStyle/>
          <a:p>
            <a:r>
              <a:rPr lang="en-CA" dirty="0" smtClean="0"/>
              <a:t>Bohr-Rutherford Model of the Atom</a:t>
            </a:r>
            <a:endParaRPr lang="en-CA" dirty="0"/>
          </a:p>
        </p:txBody>
      </p:sp>
      <p:pic>
        <p:nvPicPr>
          <p:cNvPr id="1028" name="Picture 4" descr="File:Emission spectrum-Fe.svg"/>
          <p:cNvPicPr>
            <a:picLocks noChangeAspect="1" noChangeArrowheads="1"/>
          </p:cNvPicPr>
          <p:nvPr/>
        </p:nvPicPr>
        <p:blipFill>
          <a:blip r:embed="rId2" cstate="print"/>
          <a:srcRect/>
          <a:stretch>
            <a:fillRect/>
          </a:stretch>
        </p:blipFill>
        <p:spPr bwMode="auto">
          <a:xfrm>
            <a:off x="1763688" y="5301208"/>
            <a:ext cx="6768752" cy="888399"/>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Continuing with the idea that electrons are particles and that those particles can sometimes act as waves, we have to try another experiment together</a:t>
            </a:r>
          </a:p>
        </p:txBody>
      </p:sp>
      <p:sp>
        <p:nvSpPr>
          <p:cNvPr id="3" name="Title 2"/>
          <p:cNvSpPr>
            <a:spLocks noGrp="1"/>
          </p:cNvSpPr>
          <p:nvPr>
            <p:ph type="title"/>
          </p:nvPr>
        </p:nvSpPr>
        <p:spPr/>
        <p:txBody>
          <a:bodyPr/>
          <a:lstStyle/>
          <a:p>
            <a:r>
              <a:rPr lang="en-CA" dirty="0" smtClean="0"/>
              <a:t>The Emptiness of Atoms</a:t>
            </a:r>
            <a:endParaRPr lang="en-C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You will notice that as they vibrate the string that it vibrates in a very particular way</a:t>
            </a:r>
          </a:p>
          <a:p>
            <a:r>
              <a:rPr lang="en-CA" dirty="0" smtClean="0"/>
              <a:t>The wave is trapped or confined by the two people oscillating the spring</a:t>
            </a:r>
          </a:p>
          <a:p>
            <a:r>
              <a:rPr lang="en-CA" dirty="0" smtClean="0"/>
              <a:t>There is only one part of the wave that is moving with the maximum amplitude</a:t>
            </a:r>
          </a:p>
          <a:p>
            <a:r>
              <a:rPr lang="en-CA" dirty="0" smtClean="0"/>
              <a:t>This wave that is trapped is called a standing wave and it is called that because it is confined and not moving like you would picture a wave</a:t>
            </a:r>
            <a:endParaRPr lang="en-CA" dirty="0"/>
          </a:p>
        </p:txBody>
      </p:sp>
      <p:sp>
        <p:nvSpPr>
          <p:cNvPr id="3" name="Title 2"/>
          <p:cNvSpPr>
            <a:spLocks noGrp="1"/>
          </p:cNvSpPr>
          <p:nvPr>
            <p:ph type="title"/>
          </p:nvPr>
        </p:nvSpPr>
        <p:spPr/>
        <p:txBody>
          <a:bodyPr/>
          <a:lstStyle/>
          <a:p>
            <a:r>
              <a:rPr lang="en-CA" dirty="0" smtClean="0"/>
              <a:t>Standing Waves</a:t>
            </a:r>
            <a:endParaRPr lang="en-C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4690864" cy="4525963"/>
          </a:xfrm>
        </p:spPr>
        <p:txBody>
          <a:bodyPr>
            <a:normAutofit/>
          </a:bodyPr>
          <a:lstStyle/>
          <a:p>
            <a:r>
              <a:rPr lang="en-CA" dirty="0" smtClean="0"/>
              <a:t>The second wave that you notice has more energy inputted into it and you can see that now there are two parts of the spring that have the maximum amplitude and three stationary points</a:t>
            </a:r>
            <a:endParaRPr lang="en-CA" dirty="0"/>
          </a:p>
        </p:txBody>
      </p:sp>
      <p:sp>
        <p:nvSpPr>
          <p:cNvPr id="3" name="Title 2"/>
          <p:cNvSpPr>
            <a:spLocks noGrp="1"/>
          </p:cNvSpPr>
          <p:nvPr>
            <p:ph type="title"/>
          </p:nvPr>
        </p:nvSpPr>
        <p:spPr/>
        <p:txBody>
          <a:bodyPr/>
          <a:lstStyle/>
          <a:p>
            <a:r>
              <a:rPr lang="en-CA" dirty="0" smtClean="0"/>
              <a:t>Standing Waves</a:t>
            </a:r>
            <a:endParaRPr lang="en-CA" dirty="0"/>
          </a:p>
        </p:txBody>
      </p:sp>
      <p:pic>
        <p:nvPicPr>
          <p:cNvPr id="1026" name="Picture 2" descr="http://web.sbu.edu/chemistry/wier/electrons/standingwave.jpg"/>
          <p:cNvPicPr>
            <a:picLocks noChangeAspect="1" noChangeArrowheads="1"/>
          </p:cNvPicPr>
          <p:nvPr/>
        </p:nvPicPr>
        <p:blipFill>
          <a:blip r:embed="rId2" cstate="print"/>
          <a:srcRect/>
          <a:stretch>
            <a:fillRect/>
          </a:stretch>
        </p:blipFill>
        <p:spPr bwMode="auto">
          <a:xfrm>
            <a:off x="5638800" y="620688"/>
            <a:ext cx="3505200" cy="5832648"/>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Just as the waves that you saw are trapped between the two points, electrons are trapped inside atoms</a:t>
            </a:r>
          </a:p>
          <a:p>
            <a:r>
              <a:rPr lang="en-CA" dirty="0" smtClean="0"/>
              <a:t>The positive electric charge of the nucleus effectively traps the negatively charged electrons in an atom sized box</a:t>
            </a:r>
          </a:p>
          <a:p>
            <a:r>
              <a:rPr lang="en-CA" dirty="0" smtClean="0"/>
              <a:t>When the electron is trapped, just as the spring was trapped, it exhibits those wave like patterns</a:t>
            </a:r>
          </a:p>
        </p:txBody>
      </p:sp>
      <p:sp>
        <p:nvSpPr>
          <p:cNvPr id="3" name="Title 2"/>
          <p:cNvSpPr>
            <a:spLocks noGrp="1"/>
          </p:cNvSpPr>
          <p:nvPr>
            <p:ph type="title"/>
          </p:nvPr>
        </p:nvSpPr>
        <p:spPr/>
        <p:txBody>
          <a:bodyPr/>
          <a:lstStyle/>
          <a:p>
            <a:r>
              <a:rPr lang="en-CA" dirty="0" smtClean="0"/>
              <a:t>Standing Waves and Atoms</a:t>
            </a:r>
            <a:endParaRPr lang="en-C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122912" cy="4683976"/>
          </a:xfrm>
        </p:spPr>
        <p:txBody>
          <a:bodyPr>
            <a:normAutofit/>
          </a:bodyPr>
          <a:lstStyle/>
          <a:p>
            <a:r>
              <a:rPr lang="en-CA" dirty="0" smtClean="0"/>
              <a:t>A standing wave like this can have 0,1,2, or any integer number of wavelengths around the circle, but it cannot have a non-integer number of wavelengths like 8.3</a:t>
            </a:r>
          </a:p>
          <a:p>
            <a:r>
              <a:rPr lang="en-CA" dirty="0" smtClean="0"/>
              <a:t>In quantum mechanics, angular momentum is quantized for the same reason</a:t>
            </a:r>
            <a:endParaRPr lang="en-CA" dirty="0"/>
          </a:p>
        </p:txBody>
      </p:sp>
      <p:sp>
        <p:nvSpPr>
          <p:cNvPr id="3" name="Title 2"/>
          <p:cNvSpPr>
            <a:spLocks noGrp="1"/>
          </p:cNvSpPr>
          <p:nvPr>
            <p:ph type="title"/>
          </p:nvPr>
        </p:nvSpPr>
        <p:spPr/>
        <p:txBody>
          <a:bodyPr/>
          <a:lstStyle/>
          <a:p>
            <a:r>
              <a:rPr lang="en-CA" dirty="0" smtClean="0"/>
              <a:t>Standing Waves and Atoms</a:t>
            </a:r>
            <a:endParaRPr lang="en-CA" dirty="0"/>
          </a:p>
        </p:txBody>
      </p:sp>
      <p:pic>
        <p:nvPicPr>
          <p:cNvPr id="1026" name="Picture 2" descr="C:\Users\Acer\Desktop\Circular_Standing_Wave.gif"/>
          <p:cNvPicPr>
            <a:picLocks noChangeAspect="1" noChangeArrowheads="1" noCrop="1"/>
          </p:cNvPicPr>
          <p:nvPr/>
        </p:nvPicPr>
        <p:blipFill>
          <a:blip r:embed="rId2" cstate="print"/>
          <a:srcRect/>
          <a:stretch>
            <a:fillRect/>
          </a:stretch>
        </p:blipFill>
        <p:spPr bwMode="auto">
          <a:xfrm>
            <a:off x="5148064" y="1844824"/>
            <a:ext cx="4035287" cy="3816424"/>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Standing electron waves as they have been coined represent wave with different energies</a:t>
            </a:r>
          </a:p>
          <a:p>
            <a:r>
              <a:rPr lang="en-CA" dirty="0" smtClean="0"/>
              <a:t>Just as more energy had to be inputted to cause the standing waves with the spring, so to do electron standing waves represent different energy levels inside an atom</a:t>
            </a:r>
          </a:p>
          <a:p>
            <a:r>
              <a:rPr lang="en-CA" dirty="0" smtClean="0"/>
              <a:t>They also represent specific energies that they can have electrons can have, notice the waves only existed when a specific amount of energy was present</a:t>
            </a:r>
            <a:endParaRPr lang="en-CA" dirty="0"/>
          </a:p>
        </p:txBody>
      </p:sp>
      <p:sp>
        <p:nvSpPr>
          <p:cNvPr id="3" name="Title 2"/>
          <p:cNvSpPr>
            <a:spLocks noGrp="1"/>
          </p:cNvSpPr>
          <p:nvPr>
            <p:ph type="title"/>
          </p:nvPr>
        </p:nvSpPr>
        <p:spPr/>
        <p:txBody>
          <a:bodyPr/>
          <a:lstStyle/>
          <a:p>
            <a:r>
              <a:rPr lang="en-CA" dirty="0" smtClean="0"/>
              <a:t>Standing Electron Waves</a:t>
            </a:r>
            <a:endParaRPr lang="en-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Scientists can measure the amount of energy that represents each standing wave and also the size of the </a:t>
            </a:r>
            <a:r>
              <a:rPr lang="en-CA" dirty="0" err="1" smtClean="0"/>
              <a:t>wavelenght</a:t>
            </a:r>
            <a:endParaRPr lang="en-CA" dirty="0" smtClean="0"/>
          </a:p>
          <a:p>
            <a:r>
              <a:rPr lang="en-CA" dirty="0" smtClean="0"/>
              <a:t>The lowest energy wave has been measured to have a wavelength of 0.0000000003m</a:t>
            </a:r>
          </a:p>
          <a:p>
            <a:r>
              <a:rPr lang="en-CA" dirty="0" smtClean="0"/>
              <a:t>That is very small but compared to the nucleus it is massive, about 250,000 times larger</a:t>
            </a:r>
          </a:p>
          <a:p>
            <a:r>
              <a:rPr lang="en-CA" dirty="0" smtClean="0"/>
              <a:t>The nucleus of the helium atom is about 0.000000000000001m or 1fm</a:t>
            </a:r>
            <a:endParaRPr lang="en-CA" dirty="0"/>
          </a:p>
        </p:txBody>
      </p:sp>
      <p:sp>
        <p:nvSpPr>
          <p:cNvPr id="3" name="Title 2"/>
          <p:cNvSpPr>
            <a:spLocks noGrp="1"/>
          </p:cNvSpPr>
          <p:nvPr>
            <p:ph type="title"/>
          </p:nvPr>
        </p:nvSpPr>
        <p:spPr/>
        <p:txBody>
          <a:bodyPr/>
          <a:lstStyle/>
          <a:p>
            <a:r>
              <a:rPr lang="en-CA" dirty="0" smtClean="0"/>
              <a:t>Standing Electron Waves</a:t>
            </a:r>
            <a:endParaRPr lang="en-C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smtClean="0"/>
              <a:t>This explains why atoms are so big and so empty</a:t>
            </a:r>
          </a:p>
          <a:p>
            <a:r>
              <a:rPr lang="en-CA" dirty="0" smtClean="0"/>
              <a:t>It is because electrons trapped around the nucleus act as waves, in this case standing waves and there has to be enough room to fit an electron wave around the atomic nucleus</a:t>
            </a:r>
          </a:p>
        </p:txBody>
      </p:sp>
      <p:sp>
        <p:nvSpPr>
          <p:cNvPr id="3" name="Title 2"/>
          <p:cNvSpPr>
            <a:spLocks noGrp="1"/>
          </p:cNvSpPr>
          <p:nvPr>
            <p:ph type="title"/>
          </p:nvPr>
        </p:nvSpPr>
        <p:spPr/>
        <p:txBody>
          <a:bodyPr/>
          <a:lstStyle/>
          <a:p>
            <a:r>
              <a:rPr lang="en-CA" dirty="0" smtClean="0"/>
              <a:t>Standing Electron Waves</a:t>
            </a:r>
            <a:endParaRPr lang="en-C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But that brings up another questions, it does answer why atoms are so empty but we have not shown why they become so tightly bound together that they can create solid objects like the diamond that we were have been talking about</a:t>
            </a:r>
          </a:p>
          <a:p>
            <a:r>
              <a:rPr lang="en-CA" dirty="0" smtClean="0"/>
              <a:t>If you can answer that, you can explain the structure of everything that we see in the universe</a:t>
            </a:r>
            <a:endParaRPr lang="en-CA" dirty="0"/>
          </a:p>
        </p:txBody>
      </p:sp>
      <p:sp>
        <p:nvSpPr>
          <p:cNvPr id="3" name="Title 2"/>
          <p:cNvSpPr>
            <a:spLocks noGrp="1"/>
          </p:cNvSpPr>
          <p:nvPr>
            <p:ph type="title"/>
          </p:nvPr>
        </p:nvSpPr>
        <p:spPr/>
        <p:txBody>
          <a:bodyPr/>
          <a:lstStyle/>
          <a:p>
            <a:r>
              <a:rPr lang="en-CA" dirty="0" smtClean="0"/>
              <a:t>Another Question</a:t>
            </a:r>
            <a:endParaRPr lang="en-C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When quantum theory was first being invented, it was dominated by “boy wonders” people that were not much older than any of you sitting in front of me</a:t>
            </a:r>
          </a:p>
          <a:p>
            <a:r>
              <a:rPr lang="en-CA" dirty="0" smtClean="0"/>
              <a:t>The key discovery was made by a man named Wolfgang Pauli</a:t>
            </a:r>
          </a:p>
          <a:p>
            <a:r>
              <a:rPr lang="en-CA" dirty="0" smtClean="0"/>
              <a:t>He published his first paper on </a:t>
            </a:r>
            <a:r>
              <a:rPr lang="en-CA" dirty="0" err="1" smtClean="0"/>
              <a:t>Einsteins</a:t>
            </a:r>
            <a:r>
              <a:rPr lang="en-CA" dirty="0" smtClean="0"/>
              <a:t> theory of relativity when he was 18 years old</a:t>
            </a:r>
          </a:p>
          <a:p>
            <a:r>
              <a:rPr lang="en-CA" dirty="0" smtClean="0"/>
              <a:t>His contribution to quantum theory was made when he was only 24 years old</a:t>
            </a:r>
            <a:endParaRPr lang="en-CA" dirty="0"/>
          </a:p>
        </p:txBody>
      </p:sp>
      <p:sp>
        <p:nvSpPr>
          <p:cNvPr id="3" name="Title 2"/>
          <p:cNvSpPr>
            <a:spLocks noGrp="1"/>
          </p:cNvSpPr>
          <p:nvPr>
            <p:ph type="title"/>
          </p:nvPr>
        </p:nvSpPr>
        <p:spPr/>
        <p:txBody>
          <a:bodyPr/>
          <a:lstStyle/>
          <a:p>
            <a:r>
              <a:rPr lang="en-CA" dirty="0" smtClean="0"/>
              <a:t>A Boy Wonder’s Science</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reason that the number of spectral lines increases so drastically is that the number of electrons in the atoms increases</a:t>
            </a:r>
          </a:p>
          <a:p>
            <a:r>
              <a:rPr lang="en-CA" dirty="0" smtClean="0"/>
              <a:t>The scientists had to reconsider the energy level ideas</a:t>
            </a:r>
          </a:p>
          <a:p>
            <a:r>
              <a:rPr lang="en-CA" dirty="0" smtClean="0"/>
              <a:t>They made a leap of faith and they came up with a hypothesis that shook the scientific community and that was there must be more energy levels within the other energy levels (sub levels)</a:t>
            </a:r>
            <a:endParaRPr lang="en-CA" dirty="0"/>
          </a:p>
        </p:txBody>
      </p:sp>
      <p:sp>
        <p:nvSpPr>
          <p:cNvPr id="3" name="Title 2"/>
          <p:cNvSpPr>
            <a:spLocks noGrp="1"/>
          </p:cNvSpPr>
          <p:nvPr>
            <p:ph type="title"/>
          </p:nvPr>
        </p:nvSpPr>
        <p:spPr/>
        <p:txBody>
          <a:bodyPr/>
          <a:lstStyle/>
          <a:p>
            <a:r>
              <a:rPr lang="en-CA" dirty="0" smtClean="0"/>
              <a:t>Spectral Lines</a:t>
            </a:r>
            <a:endParaRPr lang="en-C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We have seen so far that electrons are constrained in an atom sized box around a nucleus and that they can exist at only certain energy levels based on the fixed standing waves</a:t>
            </a:r>
          </a:p>
          <a:p>
            <a:r>
              <a:rPr lang="en-CA" dirty="0" smtClean="0"/>
              <a:t>Pauli realized that not all the electrons in an atom can occupy the lowest energy levels</a:t>
            </a:r>
          </a:p>
          <a:p>
            <a:r>
              <a:rPr lang="en-CA" dirty="0" smtClean="0"/>
              <a:t>Much like you can not all sit in the front rows of the class, there simply is not enough space for you</a:t>
            </a:r>
            <a:endParaRPr lang="en-CA" dirty="0"/>
          </a:p>
        </p:txBody>
      </p:sp>
      <p:sp>
        <p:nvSpPr>
          <p:cNvPr id="3" name="Title 2"/>
          <p:cNvSpPr>
            <a:spLocks noGrp="1"/>
          </p:cNvSpPr>
          <p:nvPr>
            <p:ph type="title"/>
          </p:nvPr>
        </p:nvSpPr>
        <p:spPr/>
        <p:txBody>
          <a:bodyPr/>
          <a:lstStyle/>
          <a:p>
            <a:r>
              <a:rPr lang="en-CA" dirty="0" smtClean="0"/>
              <a:t>Pauli Exclusion Principle</a:t>
            </a:r>
            <a:endParaRPr lang="en-C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To a physicist however this seems quite </a:t>
            </a:r>
            <a:r>
              <a:rPr lang="en-CA" smtClean="0"/>
              <a:t>odd because </a:t>
            </a:r>
            <a:r>
              <a:rPr lang="en-CA" dirty="0" smtClean="0"/>
              <a:t>according to physics everything wants to be in the lowest possible energy state</a:t>
            </a:r>
          </a:p>
          <a:p>
            <a:r>
              <a:rPr lang="en-CA" dirty="0" smtClean="0"/>
              <a:t>If I lift an object, that is, I apply work to it, as soon as I am not supporting it anymore it falls to the ground</a:t>
            </a:r>
          </a:p>
          <a:p>
            <a:r>
              <a:rPr lang="en-CA" dirty="0" smtClean="0"/>
              <a:t>The explanation is that the apple is falling into a lower energy state</a:t>
            </a:r>
            <a:endParaRPr lang="en-CA" dirty="0"/>
          </a:p>
        </p:txBody>
      </p:sp>
      <p:sp>
        <p:nvSpPr>
          <p:cNvPr id="3" name="Title 2"/>
          <p:cNvSpPr>
            <a:spLocks noGrp="1"/>
          </p:cNvSpPr>
          <p:nvPr>
            <p:ph type="title"/>
          </p:nvPr>
        </p:nvSpPr>
        <p:spPr/>
        <p:txBody>
          <a:bodyPr/>
          <a:lstStyle/>
          <a:p>
            <a:r>
              <a:rPr lang="en-CA" dirty="0" smtClean="0"/>
              <a:t>Pauli Exclusion Principle</a:t>
            </a:r>
            <a:endParaRPr lang="en-CA" dirty="0"/>
          </a:p>
        </p:txBody>
      </p:sp>
      <p:pic>
        <p:nvPicPr>
          <p:cNvPr id="1026" name="Picture 2" descr="http://img.tgdaily.com/sites/default/files/stock/450teaser/apple.jpg"/>
          <p:cNvPicPr>
            <a:picLocks noChangeAspect="1" noChangeArrowheads="1"/>
          </p:cNvPicPr>
          <p:nvPr/>
        </p:nvPicPr>
        <p:blipFill>
          <a:blip r:embed="rId2" cstate="print"/>
          <a:srcRect/>
          <a:stretch>
            <a:fillRect/>
          </a:stretch>
        </p:blipFill>
        <p:spPr bwMode="auto">
          <a:xfrm>
            <a:off x="7164288" y="282056"/>
            <a:ext cx="1255099" cy="113072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surprising thing is that electrons do not follow these same laws and they do not fall down to the lowest energy state</a:t>
            </a:r>
          </a:p>
          <a:p>
            <a:r>
              <a:rPr lang="en-CA" dirty="0" smtClean="0"/>
              <a:t>It turns out that they are not allowed to come down to the lowest energy level by an unbreakable law of nature</a:t>
            </a:r>
          </a:p>
          <a:p>
            <a:r>
              <a:rPr lang="en-CA" dirty="0" smtClean="0"/>
              <a:t>It is called the Pauli exclusion principle</a:t>
            </a:r>
            <a:endParaRPr lang="en-CA" dirty="0"/>
          </a:p>
        </p:txBody>
      </p:sp>
      <p:sp>
        <p:nvSpPr>
          <p:cNvPr id="3" name="Title 2"/>
          <p:cNvSpPr>
            <a:spLocks noGrp="1"/>
          </p:cNvSpPr>
          <p:nvPr>
            <p:ph type="title"/>
          </p:nvPr>
        </p:nvSpPr>
        <p:spPr/>
        <p:txBody>
          <a:bodyPr/>
          <a:lstStyle/>
          <a:p>
            <a:r>
              <a:rPr lang="en-CA" dirty="0" smtClean="0"/>
              <a:t>Pauli Exclusion Principle</a:t>
            </a:r>
            <a:endParaRPr lang="en-C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As I mentioned before, electrons like you sitting here fill up the available seats in the class, starting from the lowest energy onwards</a:t>
            </a:r>
          </a:p>
          <a:p>
            <a:r>
              <a:rPr lang="en-CA" dirty="0" smtClean="0"/>
              <a:t>Now, this may sound meaningless or abstract, but it isn’t, it is profoundly important, in fact, it is the key to understanding chemistry</a:t>
            </a:r>
            <a:endParaRPr lang="en-CA" dirty="0"/>
          </a:p>
        </p:txBody>
      </p:sp>
      <p:sp>
        <p:nvSpPr>
          <p:cNvPr id="3" name="Title 2"/>
          <p:cNvSpPr>
            <a:spLocks noGrp="1"/>
          </p:cNvSpPr>
          <p:nvPr>
            <p:ph type="title"/>
          </p:nvPr>
        </p:nvSpPr>
        <p:spPr/>
        <p:txBody>
          <a:bodyPr/>
          <a:lstStyle/>
          <a:p>
            <a:r>
              <a:rPr lang="en-CA" dirty="0" smtClean="0"/>
              <a:t>Pauli Exclusion Principle</a:t>
            </a:r>
            <a:endParaRPr lang="en-C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Imagine the combustion of hydrogen gas, what is happening during that combustion?</a:t>
            </a:r>
          </a:p>
          <a:p>
            <a:r>
              <a:rPr lang="en-CA" dirty="0" smtClean="0"/>
              <a:t>By giving them a kick of energy (spark/flame) you are encouraging the hydrogen atoms in the gas to react with the oxygen that is in the air</a:t>
            </a:r>
            <a:endParaRPr lang="en-CA" dirty="0"/>
          </a:p>
        </p:txBody>
      </p:sp>
      <p:sp>
        <p:nvSpPr>
          <p:cNvPr id="3" name="Title 2"/>
          <p:cNvSpPr>
            <a:spLocks noGrp="1"/>
          </p:cNvSpPr>
          <p:nvPr>
            <p:ph type="title"/>
          </p:nvPr>
        </p:nvSpPr>
        <p:spPr/>
        <p:txBody>
          <a:bodyPr/>
          <a:lstStyle/>
          <a:p>
            <a:r>
              <a:rPr lang="en-CA" dirty="0" smtClean="0"/>
              <a:t>Pauli Exclusion Principle</a:t>
            </a:r>
            <a:endParaRPr lang="en-CA" dirty="0"/>
          </a:p>
        </p:txBody>
      </p:sp>
      <p:pic>
        <p:nvPicPr>
          <p:cNvPr id="45058" name="Picture 2" descr="http://2.bp.blogspot.com/_qLAIskTQXUc/TGV0ShucqwI/AAAAAAAAB34/_8WTfOmGrIg/s1600/hindenburg.jpg"/>
          <p:cNvPicPr>
            <a:picLocks noChangeAspect="1" noChangeArrowheads="1"/>
          </p:cNvPicPr>
          <p:nvPr/>
        </p:nvPicPr>
        <p:blipFill>
          <a:blip r:embed="rId2" cstate="print"/>
          <a:srcRect/>
          <a:stretch>
            <a:fillRect/>
          </a:stretch>
        </p:blipFill>
        <p:spPr bwMode="auto">
          <a:xfrm>
            <a:off x="4139952" y="3789039"/>
            <a:ext cx="3312368" cy="2784811"/>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None/>
            </a:pPr>
            <a:r>
              <a:rPr lang="en-CA" dirty="0" smtClean="0"/>
              <a:t>			Oxygen			Hydrogen</a:t>
            </a:r>
            <a:endParaRPr lang="en-CA" dirty="0"/>
          </a:p>
        </p:txBody>
      </p:sp>
      <p:sp>
        <p:nvSpPr>
          <p:cNvPr id="3" name="Title 2"/>
          <p:cNvSpPr>
            <a:spLocks noGrp="1"/>
          </p:cNvSpPr>
          <p:nvPr>
            <p:ph type="title"/>
          </p:nvPr>
        </p:nvSpPr>
        <p:spPr/>
        <p:txBody>
          <a:bodyPr/>
          <a:lstStyle/>
          <a:p>
            <a:r>
              <a:rPr lang="en-CA" dirty="0" smtClean="0"/>
              <a:t>Pauli Exclusion Principle</a:t>
            </a:r>
            <a:endParaRPr lang="en-CA" dirty="0"/>
          </a:p>
        </p:txBody>
      </p:sp>
      <p:pic>
        <p:nvPicPr>
          <p:cNvPr id="44034" name="Picture 2" descr="http://media.wiley.com/Lux/65/167865.image2.jpg"/>
          <p:cNvPicPr>
            <a:picLocks noChangeAspect="1" noChangeArrowheads="1"/>
          </p:cNvPicPr>
          <p:nvPr/>
        </p:nvPicPr>
        <p:blipFill>
          <a:blip r:embed="rId2" cstate="print"/>
          <a:srcRect/>
          <a:stretch>
            <a:fillRect/>
          </a:stretch>
        </p:blipFill>
        <p:spPr bwMode="auto">
          <a:xfrm>
            <a:off x="971600" y="1988840"/>
            <a:ext cx="3816424" cy="3965116"/>
          </a:xfrm>
          <a:prstGeom prst="rect">
            <a:avLst/>
          </a:prstGeom>
          <a:noFill/>
        </p:spPr>
      </p:pic>
      <p:pic>
        <p:nvPicPr>
          <p:cNvPr id="44035" name="Picture 3"/>
          <p:cNvPicPr>
            <a:picLocks noChangeAspect="1" noChangeArrowheads="1"/>
          </p:cNvPicPr>
          <p:nvPr/>
        </p:nvPicPr>
        <p:blipFill>
          <a:blip r:embed="rId3" cstate="print"/>
          <a:srcRect/>
          <a:stretch>
            <a:fillRect/>
          </a:stretch>
        </p:blipFill>
        <p:spPr bwMode="auto">
          <a:xfrm>
            <a:off x="4932040" y="1988840"/>
            <a:ext cx="3686175" cy="2088232"/>
          </a:xfrm>
          <a:prstGeom prst="rect">
            <a:avLst/>
          </a:prstGeom>
          <a:noFill/>
          <a:ln w="9525">
            <a:noFill/>
            <a:miter lim="800000"/>
            <a:headEnd/>
            <a:tailEnd/>
          </a:ln>
        </p:spPr>
      </p:pic>
      <p:pic>
        <p:nvPicPr>
          <p:cNvPr id="6" name="Picture 3"/>
          <p:cNvPicPr>
            <a:picLocks noChangeAspect="1" noChangeArrowheads="1"/>
          </p:cNvPicPr>
          <p:nvPr/>
        </p:nvPicPr>
        <p:blipFill>
          <a:blip r:embed="rId3" cstate="print"/>
          <a:srcRect/>
          <a:stretch>
            <a:fillRect/>
          </a:stretch>
        </p:blipFill>
        <p:spPr bwMode="auto">
          <a:xfrm>
            <a:off x="4932040" y="4221088"/>
            <a:ext cx="3686175" cy="2088232"/>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Because oxygen has two unfilled energy levels and three completely filled energy levels, it is quite a hoarder or consumer of electrons</a:t>
            </a:r>
          </a:p>
          <a:p>
            <a:r>
              <a:rPr lang="en-CA" dirty="0" smtClean="0"/>
              <a:t>You have learned since grade nine that it would like to fill its </a:t>
            </a:r>
            <a:r>
              <a:rPr lang="en-CA" dirty="0" err="1" smtClean="0"/>
              <a:t>orbitals</a:t>
            </a:r>
            <a:r>
              <a:rPr lang="en-CA" dirty="0" smtClean="0"/>
              <a:t> completely</a:t>
            </a:r>
          </a:p>
          <a:p>
            <a:r>
              <a:rPr lang="en-CA" dirty="0" smtClean="0"/>
              <a:t>Hydrogen on the other hand does not mind sharing its electrons as it would also like to fill its </a:t>
            </a:r>
            <a:r>
              <a:rPr lang="en-CA" dirty="0" err="1" smtClean="0"/>
              <a:t>orbitals</a:t>
            </a:r>
            <a:r>
              <a:rPr lang="en-CA" dirty="0" smtClean="0"/>
              <a:t> considering it only has one electron in a half filled orbital</a:t>
            </a:r>
            <a:endParaRPr lang="en-CA" dirty="0"/>
          </a:p>
        </p:txBody>
      </p:sp>
      <p:sp>
        <p:nvSpPr>
          <p:cNvPr id="3" name="Title 2"/>
          <p:cNvSpPr>
            <a:spLocks noGrp="1"/>
          </p:cNvSpPr>
          <p:nvPr>
            <p:ph type="title"/>
          </p:nvPr>
        </p:nvSpPr>
        <p:spPr/>
        <p:txBody>
          <a:bodyPr/>
          <a:lstStyle/>
          <a:p>
            <a:r>
              <a:rPr lang="en-CA" dirty="0" smtClean="0"/>
              <a:t>Reactions with Pauli</a:t>
            </a:r>
            <a:endParaRPr lang="en-C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None/>
            </a:pPr>
            <a:r>
              <a:rPr lang="en-CA" dirty="0" smtClean="0"/>
              <a:t>			Oxygen			Hydrogen</a:t>
            </a:r>
            <a:endParaRPr lang="en-CA" dirty="0"/>
          </a:p>
        </p:txBody>
      </p:sp>
      <p:sp>
        <p:nvSpPr>
          <p:cNvPr id="3" name="Title 2"/>
          <p:cNvSpPr>
            <a:spLocks noGrp="1"/>
          </p:cNvSpPr>
          <p:nvPr>
            <p:ph type="title"/>
          </p:nvPr>
        </p:nvSpPr>
        <p:spPr/>
        <p:txBody>
          <a:bodyPr/>
          <a:lstStyle/>
          <a:p>
            <a:r>
              <a:rPr lang="en-CA" dirty="0" smtClean="0"/>
              <a:t>Pauli Exclusion Principle</a:t>
            </a:r>
            <a:endParaRPr lang="en-CA" dirty="0"/>
          </a:p>
        </p:txBody>
      </p:sp>
      <p:pic>
        <p:nvPicPr>
          <p:cNvPr id="44034" name="Picture 2" descr="http://media.wiley.com/Lux/65/167865.image2.jpg"/>
          <p:cNvPicPr>
            <a:picLocks noChangeAspect="1" noChangeArrowheads="1"/>
          </p:cNvPicPr>
          <p:nvPr/>
        </p:nvPicPr>
        <p:blipFill>
          <a:blip r:embed="rId2" cstate="print"/>
          <a:srcRect/>
          <a:stretch>
            <a:fillRect/>
          </a:stretch>
        </p:blipFill>
        <p:spPr bwMode="auto">
          <a:xfrm>
            <a:off x="971600" y="1988840"/>
            <a:ext cx="3816424" cy="3965116"/>
          </a:xfrm>
          <a:prstGeom prst="rect">
            <a:avLst/>
          </a:prstGeom>
          <a:noFill/>
        </p:spPr>
      </p:pic>
      <p:pic>
        <p:nvPicPr>
          <p:cNvPr id="44035" name="Picture 3"/>
          <p:cNvPicPr>
            <a:picLocks noChangeAspect="1" noChangeArrowheads="1"/>
          </p:cNvPicPr>
          <p:nvPr/>
        </p:nvPicPr>
        <p:blipFill>
          <a:blip r:embed="rId3" cstate="print"/>
          <a:srcRect/>
          <a:stretch>
            <a:fillRect/>
          </a:stretch>
        </p:blipFill>
        <p:spPr bwMode="auto">
          <a:xfrm>
            <a:off x="4932040" y="1988840"/>
            <a:ext cx="3686175" cy="2088232"/>
          </a:xfrm>
          <a:prstGeom prst="rect">
            <a:avLst/>
          </a:prstGeom>
          <a:noFill/>
          <a:ln w="9525">
            <a:noFill/>
            <a:miter lim="800000"/>
            <a:headEnd/>
            <a:tailEnd/>
          </a:ln>
        </p:spPr>
      </p:pic>
      <p:pic>
        <p:nvPicPr>
          <p:cNvPr id="6" name="Picture 3"/>
          <p:cNvPicPr>
            <a:picLocks noChangeAspect="1" noChangeArrowheads="1"/>
          </p:cNvPicPr>
          <p:nvPr/>
        </p:nvPicPr>
        <p:blipFill>
          <a:blip r:embed="rId3" cstate="print"/>
          <a:srcRect/>
          <a:stretch>
            <a:fillRect/>
          </a:stretch>
        </p:blipFill>
        <p:spPr bwMode="auto">
          <a:xfrm>
            <a:off x="4932040" y="4221088"/>
            <a:ext cx="3686175" cy="2088232"/>
          </a:xfrm>
          <a:prstGeom prst="rect">
            <a:avLst/>
          </a:prstGeom>
          <a:noFill/>
          <a:ln w="9525">
            <a:noFill/>
            <a:miter lim="800000"/>
            <a:headEnd/>
            <a:tailEnd/>
          </a:ln>
        </p:spPr>
      </p:pic>
      <p:cxnSp>
        <p:nvCxnSpPr>
          <p:cNvPr id="9" name="Elbow Connector 8"/>
          <p:cNvCxnSpPr/>
          <p:nvPr/>
        </p:nvCxnSpPr>
        <p:spPr>
          <a:xfrm rot="10800000" flipV="1">
            <a:off x="3275856" y="3429000"/>
            <a:ext cx="2808312" cy="43204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11"/>
          <p:cNvCxnSpPr/>
          <p:nvPr/>
        </p:nvCxnSpPr>
        <p:spPr>
          <a:xfrm rot="10800000">
            <a:off x="2915816" y="3789040"/>
            <a:ext cx="2808312" cy="172819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12776"/>
            <a:ext cx="8568952" cy="4827992"/>
          </a:xfrm>
        </p:spPr>
        <p:txBody>
          <a:bodyPr>
            <a:normAutofit/>
          </a:bodyPr>
          <a:lstStyle/>
          <a:p>
            <a:r>
              <a:rPr lang="en-CA" dirty="0" smtClean="0"/>
              <a:t>There are two openings so two </a:t>
            </a:r>
            <a:r>
              <a:rPr lang="en-CA" dirty="0" err="1" smtClean="0"/>
              <a:t>hydrogens</a:t>
            </a:r>
            <a:r>
              <a:rPr lang="en-CA" dirty="0" smtClean="0"/>
              <a:t> need to react as shown above</a:t>
            </a:r>
          </a:p>
          <a:p>
            <a:r>
              <a:rPr lang="en-CA" dirty="0" smtClean="0"/>
              <a:t>When the reaction happened there was a flash, or a release of energy</a:t>
            </a:r>
          </a:p>
          <a:p>
            <a:r>
              <a:rPr lang="en-CA" dirty="0" smtClean="0"/>
              <a:t>That release of energy happened because the electrons in the hydrogen and the oxygen reconfigure much like the object reconfigured its energy down to the ground when it was dropped</a:t>
            </a:r>
          </a:p>
          <a:p>
            <a:r>
              <a:rPr lang="en-CA" dirty="0" smtClean="0"/>
              <a:t>Without </a:t>
            </a:r>
            <a:r>
              <a:rPr lang="en-CA" dirty="0" err="1" smtClean="0"/>
              <a:t>Paulis</a:t>
            </a:r>
            <a:r>
              <a:rPr lang="en-CA" dirty="0" smtClean="0"/>
              <a:t> Exclusion Principle, we would not have chemistry</a:t>
            </a:r>
          </a:p>
        </p:txBody>
      </p:sp>
      <p:sp>
        <p:nvSpPr>
          <p:cNvPr id="3" name="Title 2"/>
          <p:cNvSpPr>
            <a:spLocks noGrp="1"/>
          </p:cNvSpPr>
          <p:nvPr>
            <p:ph type="title"/>
          </p:nvPr>
        </p:nvSpPr>
        <p:spPr/>
        <p:txBody>
          <a:bodyPr>
            <a:normAutofit/>
          </a:bodyPr>
          <a:lstStyle/>
          <a:p>
            <a:r>
              <a:rPr lang="en-CA" dirty="0" smtClean="0"/>
              <a:t>Pauli Exclusion Principle</a:t>
            </a:r>
            <a:endParaRPr lang="en-CA" dirty="0"/>
          </a:p>
        </p:txBody>
      </p:sp>
      <p:pic>
        <p:nvPicPr>
          <p:cNvPr id="51202" name="Picture 2" descr="http://t0.gstatic.com/images?q=tbn:ANd9GcTB8Z7NVD3IOw0fwKahaLgbXYFVCsiE9j-BugEGnHjG820Q2EWeqw"/>
          <p:cNvPicPr>
            <a:picLocks noChangeAspect="1" noChangeArrowheads="1"/>
          </p:cNvPicPr>
          <p:nvPr/>
        </p:nvPicPr>
        <p:blipFill>
          <a:blip r:embed="rId2" cstate="print"/>
          <a:srcRect/>
          <a:stretch>
            <a:fillRect/>
          </a:stretch>
        </p:blipFill>
        <p:spPr bwMode="auto">
          <a:xfrm>
            <a:off x="6804248" y="76746"/>
            <a:ext cx="1584176" cy="1411115"/>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Without Pauli’s Exclusion Principle all the electrons would crowd down and there would be no chemistry</a:t>
            </a:r>
          </a:p>
          <a:p>
            <a:r>
              <a:rPr lang="en-CA" dirty="0" smtClean="0"/>
              <a:t>And without chemistry you wouldn’t have any magnificent structures in the universe like water, diamonds, or indeed any of you</a:t>
            </a:r>
            <a:endParaRPr lang="en-CA" dirty="0"/>
          </a:p>
        </p:txBody>
      </p:sp>
      <p:sp>
        <p:nvSpPr>
          <p:cNvPr id="3" name="Title 2"/>
          <p:cNvSpPr>
            <a:spLocks noGrp="1"/>
          </p:cNvSpPr>
          <p:nvPr>
            <p:ph type="title"/>
          </p:nvPr>
        </p:nvSpPr>
        <p:spPr/>
        <p:txBody>
          <a:bodyPr/>
          <a:lstStyle/>
          <a:p>
            <a:r>
              <a:rPr lang="en-CA" dirty="0" smtClean="0"/>
              <a:t>Pauli Exclusion Principle</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To begin to understand the structure of the atom we must start to talk about and to understand one of the most important and fundamental theories in science</a:t>
            </a:r>
          </a:p>
          <a:p>
            <a:r>
              <a:rPr lang="en-CA" dirty="0" smtClean="0"/>
              <a:t>It is a theory that is all around us, it underpins much of the technology that we take for granted and yet retains its reputation for obscure difficulty and bizarre predictions</a:t>
            </a:r>
            <a:endParaRPr lang="en-CA" dirty="0"/>
          </a:p>
        </p:txBody>
      </p:sp>
      <p:sp>
        <p:nvSpPr>
          <p:cNvPr id="3" name="Title 2"/>
          <p:cNvSpPr>
            <a:spLocks noGrp="1"/>
          </p:cNvSpPr>
          <p:nvPr>
            <p:ph type="title"/>
          </p:nvPr>
        </p:nvSpPr>
        <p:spPr/>
        <p:txBody>
          <a:bodyPr/>
          <a:lstStyle/>
          <a:p>
            <a:r>
              <a:rPr lang="en-CA" dirty="0" smtClean="0"/>
              <a:t>Quantum Theory</a:t>
            </a:r>
            <a:endParaRPr lang="en-CA"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Another consequence of the exclusion principle was not proved until 1967</a:t>
            </a:r>
          </a:p>
          <a:p>
            <a:r>
              <a:rPr lang="en-CA" dirty="0" smtClean="0"/>
              <a:t>Pauli’s Principle says that identical electrons can’t occupy the same energy level</a:t>
            </a:r>
          </a:p>
          <a:p>
            <a:r>
              <a:rPr lang="en-CA" dirty="0" smtClean="0"/>
              <a:t>This also means that electrons will avoid each other at all costs and that proved the actual reason why I don’t fall through the empty atoms that the floor is made up of</a:t>
            </a:r>
          </a:p>
          <a:p>
            <a:r>
              <a:rPr lang="en-CA" dirty="0" smtClean="0"/>
              <a:t>And that is also what gives the illusion of solidity to the empty world of atoms</a:t>
            </a:r>
            <a:endParaRPr lang="en-CA" dirty="0"/>
          </a:p>
        </p:txBody>
      </p:sp>
      <p:sp>
        <p:nvSpPr>
          <p:cNvPr id="3" name="Title 2"/>
          <p:cNvSpPr>
            <a:spLocks noGrp="1"/>
          </p:cNvSpPr>
          <p:nvPr>
            <p:ph type="title"/>
          </p:nvPr>
        </p:nvSpPr>
        <p:spPr/>
        <p:txBody>
          <a:bodyPr/>
          <a:lstStyle/>
          <a:p>
            <a:r>
              <a:rPr lang="en-CA" dirty="0" smtClean="0"/>
              <a:t>Pauli’s Exclusion Principle</a:t>
            </a:r>
            <a:endParaRPr lang="en-C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Let’s now travel back to the double slit experiment for an even deeper understanding of the wavy sub-atomic world</a:t>
            </a:r>
          </a:p>
          <a:p>
            <a:r>
              <a:rPr lang="en-CA" dirty="0" smtClean="0"/>
              <a:t>This time, instead of just showing you the pattern, I am going to show how that patter builds up</a:t>
            </a:r>
          </a:p>
          <a:p>
            <a:r>
              <a:rPr lang="en-CA" dirty="0" smtClean="0"/>
              <a:t>Remember that we are firing electrons at two slits, and seeing what happens when they are detected on the other side</a:t>
            </a:r>
          </a:p>
          <a:p>
            <a:r>
              <a:rPr lang="en-CA" dirty="0" smtClean="0"/>
              <a:t>Video 2 – Double Slit Quantum Mechanics</a:t>
            </a:r>
            <a:endParaRPr lang="en-CA" dirty="0"/>
          </a:p>
        </p:txBody>
      </p:sp>
      <p:sp>
        <p:nvSpPr>
          <p:cNvPr id="3" name="Title 2"/>
          <p:cNvSpPr>
            <a:spLocks noGrp="1"/>
          </p:cNvSpPr>
          <p:nvPr>
            <p:ph type="title"/>
          </p:nvPr>
        </p:nvSpPr>
        <p:spPr/>
        <p:txBody>
          <a:bodyPr/>
          <a:lstStyle/>
          <a:p>
            <a:r>
              <a:rPr lang="en-CA" dirty="0" smtClean="0"/>
              <a:t>Richard Feynman – Double Slit</a:t>
            </a:r>
            <a:endParaRPr lang="en-C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507288" cy="4827992"/>
          </a:xfrm>
        </p:spPr>
        <p:txBody>
          <a:bodyPr>
            <a:normAutofit/>
          </a:bodyPr>
          <a:lstStyle/>
          <a:p>
            <a:r>
              <a:rPr lang="en-CA" dirty="0" smtClean="0"/>
              <a:t>The video that you just saw was one electron at a time</a:t>
            </a:r>
          </a:p>
          <a:p>
            <a:r>
              <a:rPr lang="en-CA" dirty="0" smtClean="0"/>
              <a:t>That poses a much bigger problem that you might think at first</a:t>
            </a:r>
          </a:p>
          <a:p>
            <a:r>
              <a:rPr lang="en-CA" dirty="0" smtClean="0"/>
              <a:t>When we did it with the water and saw the pattern that it produced was due to the fact that when the waves interacted with one another, they cancelled each other out after interfering</a:t>
            </a:r>
          </a:p>
          <a:p>
            <a:pPr algn="ctr"/>
            <a:r>
              <a:rPr lang="en-CA" dirty="0" smtClean="0">
                <a:solidFill>
                  <a:srgbClr val="FF0000"/>
                </a:solidFill>
              </a:rPr>
              <a:t>What do you think is the problem with the last video?</a:t>
            </a:r>
            <a:endParaRPr lang="en-CA" dirty="0">
              <a:solidFill>
                <a:srgbClr val="FF0000"/>
              </a:solidFill>
            </a:endParaRPr>
          </a:p>
        </p:txBody>
      </p:sp>
      <p:sp>
        <p:nvSpPr>
          <p:cNvPr id="3" name="Title 2"/>
          <p:cNvSpPr>
            <a:spLocks noGrp="1"/>
          </p:cNvSpPr>
          <p:nvPr>
            <p:ph type="title"/>
          </p:nvPr>
        </p:nvSpPr>
        <p:spPr/>
        <p:txBody>
          <a:bodyPr/>
          <a:lstStyle/>
          <a:p>
            <a:r>
              <a:rPr lang="en-CA" dirty="0" smtClean="0"/>
              <a:t>Richard Feynman – Double Slit</a:t>
            </a:r>
            <a:endParaRPr lang="en-C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problem is that the electrons in the video are being fired out one at a time</a:t>
            </a:r>
          </a:p>
          <a:p>
            <a:r>
              <a:rPr lang="en-CA" dirty="0" smtClean="0"/>
              <a:t>They can not be interfering with other electrons</a:t>
            </a:r>
            <a:endParaRPr lang="en-CA" dirty="0"/>
          </a:p>
        </p:txBody>
      </p:sp>
      <p:sp>
        <p:nvSpPr>
          <p:cNvPr id="3" name="Title 2"/>
          <p:cNvSpPr>
            <a:spLocks noGrp="1"/>
          </p:cNvSpPr>
          <p:nvPr>
            <p:ph type="title"/>
          </p:nvPr>
        </p:nvSpPr>
        <p:spPr/>
        <p:txBody>
          <a:bodyPr/>
          <a:lstStyle/>
          <a:p>
            <a:r>
              <a:rPr lang="en-CA" dirty="0" smtClean="0"/>
              <a:t>Richard Feynman – Double Slit</a:t>
            </a:r>
            <a:endParaRPr lang="en-C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a:p>
        </p:txBody>
      </p:sp>
      <p:sp>
        <p:nvSpPr>
          <p:cNvPr id="3" name="Title 2"/>
          <p:cNvSpPr>
            <a:spLocks noGrp="1"/>
          </p:cNvSpPr>
          <p:nvPr>
            <p:ph type="title"/>
          </p:nvPr>
        </p:nvSpPr>
        <p:spPr/>
        <p:txBody>
          <a:bodyPr/>
          <a:lstStyle/>
          <a:p>
            <a:r>
              <a:rPr lang="en-CA" dirty="0" smtClean="0"/>
              <a:t>Richard Feynman – Double Slit</a:t>
            </a:r>
            <a:endParaRPr lang="en-CA" dirty="0"/>
          </a:p>
        </p:txBody>
      </p:sp>
      <p:pic>
        <p:nvPicPr>
          <p:cNvPr id="1027" name="Picture 3"/>
          <p:cNvPicPr>
            <a:picLocks noChangeAspect="1" noChangeArrowheads="1"/>
          </p:cNvPicPr>
          <p:nvPr/>
        </p:nvPicPr>
        <p:blipFill>
          <a:blip r:embed="rId2" cstate="print"/>
          <a:srcRect/>
          <a:stretch>
            <a:fillRect/>
          </a:stretch>
        </p:blipFill>
        <p:spPr bwMode="auto">
          <a:xfrm>
            <a:off x="1979712" y="1196752"/>
            <a:ext cx="5328592" cy="4978219"/>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We have just seen that electrons have to be able to interfere with themselves because there are parts of the screen where no electrons appear and because of the evidence that we just saw we know that Feynman was correct.</a:t>
            </a:r>
          </a:p>
          <a:p>
            <a:r>
              <a:rPr lang="en-CA" dirty="0" smtClean="0"/>
              <a:t>He came up with a mathematical equation that summed up all the possible paths that an electron can take to get from one point to another called the Feynman Path Integral</a:t>
            </a:r>
          </a:p>
          <a:p>
            <a:endParaRPr lang="en-CA" dirty="0"/>
          </a:p>
        </p:txBody>
      </p:sp>
      <p:sp>
        <p:nvSpPr>
          <p:cNvPr id="3" name="Title 2"/>
          <p:cNvSpPr>
            <a:spLocks noGrp="1"/>
          </p:cNvSpPr>
          <p:nvPr>
            <p:ph type="title"/>
          </p:nvPr>
        </p:nvSpPr>
        <p:spPr/>
        <p:txBody>
          <a:bodyPr/>
          <a:lstStyle/>
          <a:p>
            <a:r>
              <a:rPr lang="en-CA" dirty="0" smtClean="0"/>
              <a:t>Richard Feynman – Double Slit</a:t>
            </a:r>
            <a:endParaRPr lang="en-CA"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Feynman Equation</a:t>
            </a:r>
            <a:endParaRPr lang="en-CA" dirty="0"/>
          </a:p>
        </p:txBody>
      </p:sp>
      <p:pic>
        <p:nvPicPr>
          <p:cNvPr id="2056" name="Picture 8" descr="http://rogercortesi.com/eqn/tempimagedir/eqn3886.jpg"/>
          <p:cNvPicPr>
            <a:picLocks noChangeAspect="1" noChangeArrowheads="1"/>
          </p:cNvPicPr>
          <p:nvPr/>
        </p:nvPicPr>
        <p:blipFill>
          <a:blip r:embed="rId2" cstate="print"/>
          <a:srcRect/>
          <a:stretch>
            <a:fillRect/>
          </a:stretch>
        </p:blipFill>
        <p:spPr bwMode="auto">
          <a:xfrm>
            <a:off x="539552" y="1340768"/>
            <a:ext cx="7920867" cy="1296144"/>
          </a:xfrm>
          <a:prstGeom prst="rect">
            <a:avLst/>
          </a:prstGeom>
          <a:noFill/>
        </p:spPr>
      </p:pic>
      <p:cxnSp>
        <p:nvCxnSpPr>
          <p:cNvPr id="9" name="Straight Arrow Connector 8"/>
          <p:cNvCxnSpPr/>
          <p:nvPr/>
        </p:nvCxnSpPr>
        <p:spPr>
          <a:xfrm flipV="1">
            <a:off x="4572000" y="2708920"/>
            <a:ext cx="0"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7020272" y="2060848"/>
            <a:ext cx="0"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1763688" y="2276872"/>
            <a:ext cx="0"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995936" y="4437112"/>
            <a:ext cx="1047082" cy="369332"/>
          </a:xfrm>
          <a:prstGeom prst="rect">
            <a:avLst/>
          </a:prstGeom>
          <a:noFill/>
        </p:spPr>
        <p:txBody>
          <a:bodyPr wrap="none" rtlCol="0">
            <a:spAutoFit/>
          </a:bodyPr>
          <a:lstStyle/>
          <a:p>
            <a:r>
              <a:rPr lang="en-CA" dirty="0" smtClean="0"/>
              <a:t>Sum Up</a:t>
            </a:r>
            <a:endParaRPr lang="en-CA" dirty="0"/>
          </a:p>
        </p:txBody>
      </p:sp>
      <p:sp>
        <p:nvSpPr>
          <p:cNvPr id="17" name="TextBox 16"/>
          <p:cNvSpPr txBox="1"/>
          <p:nvPr/>
        </p:nvSpPr>
        <p:spPr>
          <a:xfrm>
            <a:off x="6228184" y="3563724"/>
            <a:ext cx="1585690" cy="369332"/>
          </a:xfrm>
          <a:prstGeom prst="rect">
            <a:avLst/>
          </a:prstGeom>
          <a:noFill/>
        </p:spPr>
        <p:txBody>
          <a:bodyPr wrap="none" rtlCol="0">
            <a:spAutoFit/>
          </a:bodyPr>
          <a:lstStyle/>
          <a:p>
            <a:r>
              <a:rPr lang="en-CA" dirty="0" smtClean="0"/>
              <a:t>All the Paths</a:t>
            </a:r>
            <a:endParaRPr lang="en-CA" dirty="0"/>
          </a:p>
        </p:txBody>
      </p:sp>
      <p:sp>
        <p:nvSpPr>
          <p:cNvPr id="18" name="TextBox 17"/>
          <p:cNvSpPr txBox="1"/>
          <p:nvPr/>
        </p:nvSpPr>
        <p:spPr>
          <a:xfrm>
            <a:off x="683568" y="3933056"/>
            <a:ext cx="2160240" cy="646331"/>
          </a:xfrm>
          <a:prstGeom prst="rect">
            <a:avLst/>
          </a:prstGeom>
          <a:noFill/>
        </p:spPr>
        <p:txBody>
          <a:bodyPr wrap="square" rtlCol="0">
            <a:spAutoFit/>
          </a:bodyPr>
          <a:lstStyle/>
          <a:p>
            <a:pPr algn="ctr"/>
            <a:r>
              <a:rPr lang="en-CA" dirty="0" smtClean="0"/>
              <a:t>Path probability of an electron</a:t>
            </a:r>
            <a:endParaRPr lang="en-C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It sums up all the paths and spits out the probability that an electron will move from one point to another</a:t>
            </a:r>
          </a:p>
          <a:p>
            <a:r>
              <a:rPr lang="en-CA" dirty="0" smtClean="0"/>
              <a:t>It applies to everything from the larges bodies in the universe to the atoms that make up you and of course the atoms that make up the diamond that we talked about at the beginning of the presentation</a:t>
            </a:r>
            <a:endParaRPr lang="en-CA" dirty="0"/>
          </a:p>
        </p:txBody>
      </p:sp>
      <p:sp>
        <p:nvSpPr>
          <p:cNvPr id="3" name="Title 2"/>
          <p:cNvSpPr>
            <a:spLocks noGrp="1"/>
          </p:cNvSpPr>
          <p:nvPr>
            <p:ph type="title"/>
          </p:nvPr>
        </p:nvSpPr>
        <p:spPr/>
        <p:txBody>
          <a:bodyPr>
            <a:normAutofit/>
          </a:bodyPr>
          <a:lstStyle/>
          <a:p>
            <a:r>
              <a:rPr lang="en-CA" dirty="0" smtClean="0"/>
              <a:t>Feynman Equation</a:t>
            </a:r>
            <a:endParaRPr lang="en-CA"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Imagine now taking that giant diamond, and putting it into a box about 5cmx5cmx5cm</a:t>
            </a:r>
          </a:p>
          <a:p>
            <a:r>
              <a:rPr lang="en-CA" dirty="0" smtClean="0"/>
              <a:t>Feynman’s version of quantum theory tells us something rather shocking, the diamond is made up of atoms and the atoms are behaving according to quantum theory</a:t>
            </a:r>
          </a:p>
          <a:p>
            <a:r>
              <a:rPr lang="en-CA" dirty="0" smtClean="0"/>
              <a:t>Or to better put it, according to Feynman’s Equation</a:t>
            </a:r>
          </a:p>
        </p:txBody>
      </p:sp>
      <p:sp>
        <p:nvSpPr>
          <p:cNvPr id="3" name="Title 2"/>
          <p:cNvSpPr>
            <a:spLocks noGrp="1"/>
          </p:cNvSpPr>
          <p:nvPr>
            <p:ph type="title"/>
          </p:nvPr>
        </p:nvSpPr>
        <p:spPr/>
        <p:txBody>
          <a:bodyPr/>
          <a:lstStyle/>
          <a:p>
            <a:r>
              <a:rPr lang="en-CA" dirty="0" smtClean="0"/>
              <a:t>Feynman Equation</a:t>
            </a:r>
            <a:endParaRPr lang="en-C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35280" cy="4525963"/>
          </a:xfrm>
        </p:spPr>
        <p:txBody>
          <a:bodyPr>
            <a:normAutofit/>
          </a:bodyPr>
          <a:lstStyle/>
          <a:p>
            <a:r>
              <a:rPr lang="en-CA" dirty="0" smtClean="0"/>
              <a:t>In other words, they are all currently exploring the universe</a:t>
            </a:r>
          </a:p>
          <a:p>
            <a:r>
              <a:rPr lang="en-CA" dirty="0" smtClean="0"/>
              <a:t>And that means the diamond must be doing the same thing because it is made up of atoms</a:t>
            </a:r>
          </a:p>
          <a:p>
            <a:r>
              <a:rPr lang="en-CA" dirty="0" smtClean="0"/>
              <a:t>And that means that there is a finite chance that if I were to open this imaginary box that the diamond will not be there</a:t>
            </a:r>
          </a:p>
          <a:p>
            <a:r>
              <a:rPr lang="en-CA" dirty="0" smtClean="0"/>
              <a:t>The diamond could jump out of the box on its own accord without anyone or anything touching it</a:t>
            </a:r>
            <a:endParaRPr lang="en-CA" dirty="0"/>
          </a:p>
        </p:txBody>
      </p:sp>
      <p:sp>
        <p:nvSpPr>
          <p:cNvPr id="3" name="Title 2"/>
          <p:cNvSpPr>
            <a:spLocks noGrp="1"/>
          </p:cNvSpPr>
          <p:nvPr>
            <p:ph type="title"/>
          </p:nvPr>
        </p:nvSpPr>
        <p:spPr/>
        <p:txBody>
          <a:bodyPr/>
          <a:lstStyle/>
          <a:p>
            <a:r>
              <a:rPr lang="en-CA" dirty="0" smtClean="0"/>
              <a:t>Feynman Equation</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116024"/>
          </a:xfrm>
        </p:spPr>
        <p:txBody>
          <a:bodyPr>
            <a:normAutofit/>
          </a:bodyPr>
          <a:lstStyle/>
          <a:p>
            <a:r>
              <a:rPr lang="en-CA" dirty="0" smtClean="0"/>
              <a:t>I want you to picture a large diamond, like this one</a:t>
            </a:r>
          </a:p>
          <a:p>
            <a:endParaRPr lang="en-CA" dirty="0" smtClean="0"/>
          </a:p>
          <a:p>
            <a:endParaRPr lang="en-CA" dirty="0" smtClean="0"/>
          </a:p>
          <a:p>
            <a:endParaRPr lang="en-CA" dirty="0" smtClean="0"/>
          </a:p>
          <a:p>
            <a:endParaRPr lang="en-CA" dirty="0" smtClean="0"/>
          </a:p>
          <a:p>
            <a:r>
              <a:rPr lang="en-CA" dirty="0" smtClean="0"/>
              <a:t>It is worth well over a million dollars and is one of the hardest known substances in the universe</a:t>
            </a:r>
          </a:p>
          <a:p>
            <a:r>
              <a:rPr lang="en-CA" dirty="0" smtClean="0"/>
              <a:t>It is so expensive because it is so rare and so beautiful</a:t>
            </a:r>
            <a:endParaRPr lang="en-CA" dirty="0"/>
          </a:p>
        </p:txBody>
      </p:sp>
      <p:sp>
        <p:nvSpPr>
          <p:cNvPr id="3" name="Title 2"/>
          <p:cNvSpPr>
            <a:spLocks noGrp="1"/>
          </p:cNvSpPr>
          <p:nvPr>
            <p:ph type="title"/>
          </p:nvPr>
        </p:nvSpPr>
        <p:spPr/>
        <p:txBody>
          <a:bodyPr/>
          <a:lstStyle/>
          <a:p>
            <a:r>
              <a:rPr lang="en-CA" dirty="0" smtClean="0"/>
              <a:t>Quantum Theory</a:t>
            </a:r>
            <a:endParaRPr lang="en-CA" dirty="0"/>
          </a:p>
        </p:txBody>
      </p:sp>
      <p:pic>
        <p:nvPicPr>
          <p:cNvPr id="15362" name="Picture 2" descr="http://www.pricescope.com/files/tutorial/centenary-diamond.jpg"/>
          <p:cNvPicPr>
            <a:picLocks noChangeAspect="1" noChangeArrowheads="1"/>
          </p:cNvPicPr>
          <p:nvPr/>
        </p:nvPicPr>
        <p:blipFill>
          <a:blip r:embed="rId2" cstate="print"/>
          <a:srcRect/>
          <a:stretch>
            <a:fillRect/>
          </a:stretch>
        </p:blipFill>
        <p:spPr bwMode="auto">
          <a:xfrm>
            <a:off x="2843808" y="1772816"/>
            <a:ext cx="2664296" cy="1996446"/>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Feynman Equation</a:t>
            </a:r>
            <a:endParaRPr lang="en-CA" dirty="0"/>
          </a:p>
        </p:txBody>
      </p:sp>
      <p:pic>
        <p:nvPicPr>
          <p:cNvPr id="4" name="Picture 8" descr="http://rogercortesi.com/eqn/tempimagedir/eqn3886.jpg"/>
          <p:cNvPicPr>
            <a:picLocks noChangeAspect="1" noChangeArrowheads="1"/>
          </p:cNvPicPr>
          <p:nvPr/>
        </p:nvPicPr>
        <p:blipFill>
          <a:blip r:embed="rId2" cstate="print"/>
          <a:srcRect/>
          <a:stretch>
            <a:fillRect/>
          </a:stretch>
        </p:blipFill>
        <p:spPr bwMode="auto">
          <a:xfrm>
            <a:off x="539552" y="1340768"/>
            <a:ext cx="7920867" cy="1296144"/>
          </a:xfrm>
          <a:prstGeom prst="rect">
            <a:avLst/>
          </a:prstGeom>
          <a:noFill/>
        </p:spPr>
      </p:pic>
      <p:cxnSp>
        <p:nvCxnSpPr>
          <p:cNvPr id="8" name="Straight Arrow Connector 7"/>
          <p:cNvCxnSpPr/>
          <p:nvPr/>
        </p:nvCxnSpPr>
        <p:spPr>
          <a:xfrm>
            <a:off x="4499992" y="2708920"/>
            <a:ext cx="0" cy="7200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467544" y="3645024"/>
            <a:ext cx="1728192" cy="1477328"/>
          </a:xfrm>
          <a:prstGeom prst="rect">
            <a:avLst/>
          </a:prstGeom>
          <a:noFill/>
        </p:spPr>
        <p:txBody>
          <a:bodyPr wrap="square" rtlCol="0">
            <a:spAutoFit/>
          </a:bodyPr>
          <a:lstStyle/>
          <a:p>
            <a:r>
              <a:rPr lang="en-CA" dirty="0" smtClean="0"/>
              <a:t>Time that would be reasonable to wait for that to happen</a:t>
            </a:r>
            <a:endParaRPr lang="en-CA" dirty="0"/>
          </a:p>
        </p:txBody>
      </p:sp>
      <p:sp>
        <p:nvSpPr>
          <p:cNvPr id="10" name="TextBox 9"/>
          <p:cNvSpPr txBox="1"/>
          <p:nvPr/>
        </p:nvSpPr>
        <p:spPr>
          <a:xfrm>
            <a:off x="1907704" y="5157192"/>
            <a:ext cx="1800200" cy="1200329"/>
          </a:xfrm>
          <a:prstGeom prst="rect">
            <a:avLst/>
          </a:prstGeom>
          <a:noFill/>
        </p:spPr>
        <p:txBody>
          <a:bodyPr wrap="square" rtlCol="0">
            <a:spAutoFit/>
          </a:bodyPr>
          <a:lstStyle/>
          <a:p>
            <a:pPr algn="ctr"/>
            <a:r>
              <a:rPr lang="en-CA" dirty="0" smtClean="0"/>
              <a:t>Distance you want the object to move</a:t>
            </a:r>
            <a:endParaRPr lang="en-CA" dirty="0"/>
          </a:p>
        </p:txBody>
      </p:sp>
      <p:sp>
        <p:nvSpPr>
          <p:cNvPr id="11" name="TextBox 10"/>
          <p:cNvSpPr txBox="1"/>
          <p:nvPr/>
        </p:nvSpPr>
        <p:spPr>
          <a:xfrm>
            <a:off x="3563888" y="5157192"/>
            <a:ext cx="1296144" cy="646331"/>
          </a:xfrm>
          <a:prstGeom prst="rect">
            <a:avLst/>
          </a:prstGeom>
          <a:noFill/>
        </p:spPr>
        <p:txBody>
          <a:bodyPr wrap="square" rtlCol="0">
            <a:spAutoFit/>
          </a:bodyPr>
          <a:lstStyle/>
          <a:p>
            <a:pPr algn="ctr"/>
            <a:r>
              <a:rPr lang="en-CA" dirty="0" smtClean="0"/>
              <a:t>Size of the Box</a:t>
            </a:r>
            <a:endParaRPr lang="en-CA" dirty="0"/>
          </a:p>
        </p:txBody>
      </p:sp>
      <p:sp>
        <p:nvSpPr>
          <p:cNvPr id="12" name="TextBox 11"/>
          <p:cNvSpPr txBox="1"/>
          <p:nvPr/>
        </p:nvSpPr>
        <p:spPr>
          <a:xfrm>
            <a:off x="4788024" y="5157192"/>
            <a:ext cx="1440160" cy="646331"/>
          </a:xfrm>
          <a:prstGeom prst="rect">
            <a:avLst/>
          </a:prstGeom>
          <a:noFill/>
        </p:spPr>
        <p:txBody>
          <a:bodyPr wrap="square" rtlCol="0">
            <a:spAutoFit/>
          </a:bodyPr>
          <a:lstStyle/>
          <a:p>
            <a:pPr algn="ctr"/>
            <a:r>
              <a:rPr lang="en-CA" dirty="0" smtClean="0"/>
              <a:t>Mass if the Object</a:t>
            </a:r>
            <a:endParaRPr lang="en-CA" dirty="0"/>
          </a:p>
        </p:txBody>
      </p:sp>
      <p:sp>
        <p:nvSpPr>
          <p:cNvPr id="13" name="TextBox 12"/>
          <p:cNvSpPr txBox="1"/>
          <p:nvPr/>
        </p:nvSpPr>
        <p:spPr>
          <a:xfrm>
            <a:off x="6542006" y="3717032"/>
            <a:ext cx="2601994" cy="646331"/>
          </a:xfrm>
          <a:prstGeom prst="rect">
            <a:avLst/>
          </a:prstGeom>
          <a:noFill/>
        </p:spPr>
        <p:txBody>
          <a:bodyPr wrap="none" rtlCol="0">
            <a:spAutoFit/>
          </a:bodyPr>
          <a:lstStyle/>
          <a:p>
            <a:r>
              <a:rPr lang="en-CA" dirty="0" smtClean="0"/>
              <a:t>Planck’s Constant</a:t>
            </a:r>
          </a:p>
          <a:p>
            <a:r>
              <a:rPr lang="en-CA" dirty="0" smtClean="0"/>
              <a:t>6.626x10</a:t>
            </a:r>
            <a:r>
              <a:rPr lang="en-CA" baseline="30000" dirty="0" smtClean="0"/>
              <a:t>-34 </a:t>
            </a:r>
            <a:r>
              <a:rPr lang="en-CA" dirty="0" smtClean="0"/>
              <a:t>Kg m</a:t>
            </a:r>
            <a:r>
              <a:rPr lang="en-CA" baseline="30000" dirty="0" smtClean="0"/>
              <a:t>2</a:t>
            </a:r>
            <a:r>
              <a:rPr lang="en-CA" dirty="0" smtClean="0"/>
              <a:t> /s</a:t>
            </a:r>
            <a:endParaRPr lang="en-CA" dirty="0"/>
          </a:p>
        </p:txBody>
      </p:sp>
      <p:pic>
        <p:nvPicPr>
          <p:cNvPr id="16" name="Picture 15" descr="eqn1980.png"/>
          <p:cNvPicPr>
            <a:picLocks noChangeAspect="1"/>
          </p:cNvPicPr>
          <p:nvPr/>
        </p:nvPicPr>
        <p:blipFill>
          <a:blip r:embed="rId3" cstate="print"/>
          <a:stretch>
            <a:fillRect/>
          </a:stretch>
        </p:blipFill>
        <p:spPr>
          <a:xfrm>
            <a:off x="2339752" y="3429000"/>
            <a:ext cx="3733800" cy="1114425"/>
          </a:xfrm>
          <a:prstGeom prst="rect">
            <a:avLst/>
          </a:prstGeom>
        </p:spPr>
      </p:pic>
      <p:cxnSp>
        <p:nvCxnSpPr>
          <p:cNvPr id="18" name="Straight Arrow Connector 17"/>
          <p:cNvCxnSpPr/>
          <p:nvPr/>
        </p:nvCxnSpPr>
        <p:spPr>
          <a:xfrm flipV="1">
            <a:off x="1691680" y="3933056"/>
            <a:ext cx="576064"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3131840" y="4437112"/>
            <a:ext cx="144016"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4139952" y="4509120"/>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4860032" y="4365104"/>
            <a:ext cx="432048"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5940152" y="4005064"/>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If you were to take the size of the box and input all the numbers into the equation, we would find that the time that it takes that object to jump out of that 5cm box is older than the age of the universe</a:t>
            </a:r>
          </a:p>
          <a:p>
            <a:r>
              <a:rPr lang="en-CA" dirty="0" smtClean="0"/>
              <a:t>The point of that is that quantum theory does not just apply to the inconceivably small, but rather to the inconceivably large as well</a:t>
            </a:r>
          </a:p>
          <a:p>
            <a:r>
              <a:rPr lang="en-CA" dirty="0" smtClean="0"/>
              <a:t>The reason we do not see the quantum effects is the size of Planck’s constant</a:t>
            </a:r>
            <a:endParaRPr lang="en-CA" dirty="0"/>
          </a:p>
        </p:txBody>
      </p:sp>
      <p:sp>
        <p:nvSpPr>
          <p:cNvPr id="3" name="Title 2"/>
          <p:cNvSpPr>
            <a:spLocks noGrp="1"/>
          </p:cNvSpPr>
          <p:nvPr>
            <p:ph type="title"/>
          </p:nvPr>
        </p:nvSpPr>
        <p:spPr/>
        <p:txBody>
          <a:bodyPr/>
          <a:lstStyle/>
          <a:p>
            <a:r>
              <a:rPr lang="en-CA" dirty="0" smtClean="0"/>
              <a:t>Feynman Equation</a:t>
            </a:r>
            <a:endParaRPr lang="en-CA"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However, at the atomic level, the box and distances become very small, so small that the time that it takes for these quantum effects to be observed is much less</a:t>
            </a:r>
            <a:endParaRPr lang="en-CA" dirty="0"/>
          </a:p>
        </p:txBody>
      </p:sp>
      <p:sp>
        <p:nvSpPr>
          <p:cNvPr id="3" name="Title 2"/>
          <p:cNvSpPr>
            <a:spLocks noGrp="1"/>
          </p:cNvSpPr>
          <p:nvPr>
            <p:ph type="title"/>
          </p:nvPr>
        </p:nvSpPr>
        <p:spPr/>
        <p:txBody>
          <a:bodyPr/>
          <a:lstStyle/>
          <a:p>
            <a:r>
              <a:rPr lang="en-CA" dirty="0" smtClean="0"/>
              <a:t>Feynman Equation</a:t>
            </a:r>
            <a:endParaRPr lang="en-CA"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Feynman’s equation also says that the more we know the position of something, like the diamond in the box, the more likely it is for the diamond to jump out of the box</a:t>
            </a:r>
          </a:p>
          <a:p>
            <a:r>
              <a:rPr lang="en-CA" dirty="0" smtClean="0"/>
              <a:t>This is known as Heisenberg’s uncertainty principle named after Werner Heisenberg</a:t>
            </a:r>
          </a:p>
          <a:p>
            <a:endParaRPr lang="en-CA" dirty="0"/>
          </a:p>
        </p:txBody>
      </p:sp>
      <p:sp>
        <p:nvSpPr>
          <p:cNvPr id="3" name="Title 2"/>
          <p:cNvSpPr>
            <a:spLocks noGrp="1"/>
          </p:cNvSpPr>
          <p:nvPr>
            <p:ph type="title"/>
          </p:nvPr>
        </p:nvSpPr>
        <p:spPr/>
        <p:txBody>
          <a:bodyPr>
            <a:normAutofit fontScale="90000"/>
          </a:bodyPr>
          <a:lstStyle/>
          <a:p>
            <a:r>
              <a:rPr lang="en-CA" dirty="0" smtClean="0"/>
              <a:t>Heisenberg Uncertainty Principle</a:t>
            </a:r>
            <a:endParaRPr lang="en-CA"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It says the more that you try to pinpoint the position of something, by trapping it in a smaller and smaller box, the more likely it is to jump around</a:t>
            </a:r>
          </a:p>
          <a:p>
            <a:r>
              <a:rPr lang="en-CA" dirty="0" smtClean="0"/>
              <a:t>It also says that the more precisely you know a particles position, the less certain you can be about its momentum</a:t>
            </a:r>
            <a:endParaRPr lang="en-CA" dirty="0"/>
          </a:p>
        </p:txBody>
      </p:sp>
      <p:sp>
        <p:nvSpPr>
          <p:cNvPr id="3" name="Title 2"/>
          <p:cNvSpPr>
            <a:spLocks noGrp="1"/>
          </p:cNvSpPr>
          <p:nvPr>
            <p:ph type="title"/>
          </p:nvPr>
        </p:nvSpPr>
        <p:spPr/>
        <p:txBody>
          <a:bodyPr>
            <a:normAutofit fontScale="90000"/>
          </a:bodyPr>
          <a:lstStyle/>
          <a:p>
            <a:r>
              <a:rPr lang="en-CA" dirty="0" smtClean="0"/>
              <a:t>Heisenberg Uncertainty Principle</a:t>
            </a:r>
            <a:endParaRPr lang="en-C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5304"/>
            <a:ext cx="8686800" cy="5116024"/>
          </a:xfrm>
        </p:spPr>
        <p:txBody>
          <a:bodyPr>
            <a:normAutofit lnSpcReduction="10000"/>
          </a:bodyPr>
          <a:lstStyle/>
          <a:p>
            <a:r>
              <a:rPr lang="en-CA" dirty="0" smtClean="0"/>
              <a:t>The reason that you can know one rather than the other is because of this</a:t>
            </a:r>
          </a:p>
          <a:p>
            <a:pPr lvl="1"/>
            <a:r>
              <a:rPr lang="en-CA" dirty="0" smtClean="0"/>
              <a:t>Say that you have measured the momentum of the particle and you know its mass and the force that was applied to it and for how long that force was applied for</a:t>
            </a:r>
          </a:p>
          <a:p>
            <a:pPr lvl="1"/>
            <a:r>
              <a:rPr lang="en-CA" dirty="0" smtClean="0"/>
              <a:t>When you go to re-measure for its location, you are effectively applying a force from the light particle bouncing off that particle (light is a photon made of particles)</a:t>
            </a:r>
          </a:p>
          <a:p>
            <a:pPr lvl="1"/>
            <a:r>
              <a:rPr lang="en-CA" dirty="0" smtClean="0"/>
              <a:t>And so by measuring both you are changing both</a:t>
            </a:r>
          </a:p>
          <a:p>
            <a:r>
              <a:rPr lang="en-CA" dirty="0" smtClean="0"/>
              <a:t>Heisenberg says that every measurement destroys part of our knowledge of previous measurements</a:t>
            </a:r>
            <a:endParaRPr lang="en-CA" dirty="0"/>
          </a:p>
        </p:txBody>
      </p:sp>
      <p:sp>
        <p:nvSpPr>
          <p:cNvPr id="3" name="Title 2"/>
          <p:cNvSpPr>
            <a:spLocks noGrp="1"/>
          </p:cNvSpPr>
          <p:nvPr>
            <p:ph type="title"/>
          </p:nvPr>
        </p:nvSpPr>
        <p:spPr/>
        <p:txBody>
          <a:bodyPr>
            <a:normAutofit fontScale="90000"/>
          </a:bodyPr>
          <a:lstStyle/>
          <a:p>
            <a:r>
              <a:rPr lang="en-CA" dirty="0" smtClean="0"/>
              <a:t>Heisenberg Uncertainty Principle</a:t>
            </a:r>
            <a:endParaRPr lang="en-CA"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smtClean="0"/>
              <a:t>Quantum theory, as I have shown you, has the ability to explain the unimaginably small world of atoms and we see the effects in the macroscopic world</a:t>
            </a:r>
          </a:p>
          <a:p>
            <a:endParaRPr lang="en-CA" dirty="0" smtClean="0"/>
          </a:p>
          <a:p>
            <a:r>
              <a:rPr lang="en-CA" dirty="0" smtClean="0"/>
              <a:t>The Diamond in the picture was 296-carats</a:t>
            </a:r>
          </a:p>
          <a:p>
            <a:r>
              <a:rPr lang="en-CA" dirty="0" smtClean="0"/>
              <a:t>BPM-37093 – Diamond Star</a:t>
            </a:r>
          </a:p>
          <a:p>
            <a:pPr lvl="1"/>
            <a:r>
              <a:rPr lang="en-CA" dirty="0" smtClean="0"/>
              <a:t>10000000000000000000000000000000000carats</a:t>
            </a:r>
          </a:p>
          <a:p>
            <a:pPr lvl="1"/>
            <a:r>
              <a:rPr lang="en-CA" dirty="0" smtClean="0"/>
              <a:t>We understand in detail why such a thing can exist and we and it are all intimately connected</a:t>
            </a:r>
            <a:endParaRPr lang="en-CA" dirty="0"/>
          </a:p>
        </p:txBody>
      </p:sp>
      <p:sp>
        <p:nvSpPr>
          <p:cNvPr id="3" name="Title 2"/>
          <p:cNvSpPr>
            <a:spLocks noGrp="1"/>
          </p:cNvSpPr>
          <p:nvPr>
            <p:ph type="title"/>
          </p:nvPr>
        </p:nvSpPr>
        <p:spPr/>
        <p:txBody>
          <a:bodyPr>
            <a:normAutofit/>
          </a:bodyPr>
          <a:lstStyle/>
          <a:p>
            <a:r>
              <a:rPr lang="en-CA" dirty="0" smtClean="0"/>
              <a:t>Quantum Theory</a:t>
            </a:r>
            <a:endParaRPr lang="en-CA"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a:p>
        </p:txBody>
      </p:sp>
      <p:sp>
        <p:nvSpPr>
          <p:cNvPr id="3" name="Title 2"/>
          <p:cNvSpPr>
            <a:spLocks noGrp="1"/>
          </p:cNvSpPr>
          <p:nvPr>
            <p:ph type="title"/>
          </p:nvPr>
        </p:nvSpPr>
        <p:spPr/>
        <p:txBody>
          <a:bodyPr>
            <a:normAutofit/>
          </a:bodyPr>
          <a:lstStyle/>
          <a:p>
            <a:r>
              <a:rPr lang="en-CA" dirty="0" smtClean="0"/>
              <a:t>The End</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It is a much different type of beauty, it is more profound and its beauty can be explained through quantum theory and quantum mechanics</a:t>
            </a:r>
          </a:p>
          <a:p>
            <a:r>
              <a:rPr lang="en-CA" dirty="0" smtClean="0"/>
              <a:t>Diamonds are some of the hardest known substances on the planet which is why they are used so often industrially, and yet light can stream right through it relatively unimpeded</a:t>
            </a:r>
            <a:endParaRPr lang="en-CA" dirty="0"/>
          </a:p>
        </p:txBody>
      </p:sp>
      <p:sp>
        <p:nvSpPr>
          <p:cNvPr id="3" name="Title 2"/>
          <p:cNvSpPr>
            <a:spLocks noGrp="1"/>
          </p:cNvSpPr>
          <p:nvPr>
            <p:ph type="title"/>
          </p:nvPr>
        </p:nvSpPr>
        <p:spPr/>
        <p:txBody>
          <a:bodyPr/>
          <a:lstStyle/>
          <a:p>
            <a:r>
              <a:rPr lang="en-CA" dirty="0" smtClean="0"/>
              <a:t>Quantum Theory</a:t>
            </a:r>
            <a:endParaRPr lang="en-CA" dirty="0"/>
          </a:p>
        </p:txBody>
      </p:sp>
      <p:pic>
        <p:nvPicPr>
          <p:cNvPr id="18434" name="Picture 2" descr="http://www.metrolic.com/wp-content/uploads/2010/11/beautiful_diamond.jpg"/>
          <p:cNvPicPr>
            <a:picLocks noChangeAspect="1" noChangeArrowheads="1"/>
          </p:cNvPicPr>
          <p:nvPr/>
        </p:nvPicPr>
        <p:blipFill>
          <a:blip r:embed="rId2" cstate="print"/>
          <a:srcRect/>
          <a:stretch>
            <a:fillRect/>
          </a:stretch>
        </p:blipFill>
        <p:spPr bwMode="auto">
          <a:xfrm>
            <a:off x="4139952" y="4869160"/>
            <a:ext cx="2376264" cy="178219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This begs the question, how can something be so ethereal and yet be so hard that it can drill through solid rock</a:t>
            </a:r>
          </a:p>
          <a:p>
            <a:r>
              <a:rPr lang="en-CA" dirty="0" smtClean="0"/>
              <a:t>To answer this we must delve deeper into the diamond to its inner structure</a:t>
            </a:r>
          </a:p>
          <a:p>
            <a:r>
              <a:rPr lang="en-CA" dirty="0" smtClean="0"/>
              <a:t>This will not only answer how the diamond is put together, but how all of matter in the universe from the smallest grain of sand to the largest bodies in the universe are put together</a:t>
            </a:r>
            <a:endParaRPr lang="en-CA" dirty="0"/>
          </a:p>
        </p:txBody>
      </p:sp>
      <p:sp>
        <p:nvSpPr>
          <p:cNvPr id="3" name="Title 2"/>
          <p:cNvSpPr>
            <a:spLocks noGrp="1"/>
          </p:cNvSpPr>
          <p:nvPr>
            <p:ph type="title"/>
          </p:nvPr>
        </p:nvSpPr>
        <p:spPr/>
        <p:txBody>
          <a:bodyPr/>
          <a:lstStyle/>
          <a:p>
            <a:r>
              <a:rPr lang="en-CA" dirty="0" smtClean="0"/>
              <a:t>Quantum Theory</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best theory that we have to discuss all of this is quantum theory</a:t>
            </a:r>
          </a:p>
          <a:p>
            <a:r>
              <a:rPr lang="en-CA" dirty="0" smtClean="0"/>
              <a:t>Quantum theory is quite odd, it says odd things like things can be in multiple places at once, and it says that the subatomic building blocks of our bodies are constantly shifting and changing relative to the world around us</a:t>
            </a:r>
          </a:p>
          <a:p>
            <a:r>
              <a:rPr lang="en-CA" dirty="0" smtClean="0"/>
              <a:t>It describes the world around us with better precision than the theories of physics laid out by Sir Isaac Newton</a:t>
            </a:r>
            <a:endParaRPr lang="en-CA" dirty="0"/>
          </a:p>
        </p:txBody>
      </p:sp>
      <p:sp>
        <p:nvSpPr>
          <p:cNvPr id="3" name="Title 2"/>
          <p:cNvSpPr>
            <a:spLocks noGrp="1"/>
          </p:cNvSpPr>
          <p:nvPr>
            <p:ph type="title"/>
          </p:nvPr>
        </p:nvSpPr>
        <p:spPr/>
        <p:txBody>
          <a:bodyPr/>
          <a:lstStyle/>
          <a:p>
            <a:r>
              <a:rPr lang="en-CA" dirty="0" smtClean="0"/>
              <a:t>Quantum Theory</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one thing that sets quantum theory apart from other theories is that it can be tested and each time that it is, it agrees with observations</a:t>
            </a:r>
          </a:p>
          <a:p>
            <a:endParaRPr lang="en-CA" dirty="0"/>
          </a:p>
        </p:txBody>
      </p:sp>
      <p:sp>
        <p:nvSpPr>
          <p:cNvPr id="3" name="Title 2"/>
          <p:cNvSpPr>
            <a:spLocks noGrp="1"/>
          </p:cNvSpPr>
          <p:nvPr>
            <p:ph type="title"/>
          </p:nvPr>
        </p:nvSpPr>
        <p:spPr/>
        <p:txBody>
          <a:bodyPr/>
          <a:lstStyle/>
          <a:p>
            <a:r>
              <a:rPr lang="en-CA" dirty="0" smtClean="0"/>
              <a:t>Quantum Theory</a:t>
            </a:r>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417</TotalTime>
  <Words>3117</Words>
  <Application>Microsoft Office PowerPoint</Application>
  <PresentationFormat>On-screen Show (4:3)</PresentationFormat>
  <Paragraphs>212</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Concourse</vt:lpstr>
      <vt:lpstr>Quantum Mechanical Model of the Atom</vt:lpstr>
      <vt:lpstr>Bohr-Rutherford Model of the Atom</vt:lpstr>
      <vt:lpstr>Spectral Lines</vt:lpstr>
      <vt:lpstr>Quantum Theory</vt:lpstr>
      <vt:lpstr>Quantum Theory</vt:lpstr>
      <vt:lpstr>Quantum Theory</vt:lpstr>
      <vt:lpstr>Quantum Theory</vt:lpstr>
      <vt:lpstr>Quantum Theory</vt:lpstr>
      <vt:lpstr>Quantum Theory</vt:lpstr>
      <vt:lpstr>Into the Heart of a Diamond</vt:lpstr>
      <vt:lpstr>Into the Heart of a Diamond</vt:lpstr>
      <vt:lpstr>Into the Heart of a Diamond</vt:lpstr>
      <vt:lpstr>Michael Faraday</vt:lpstr>
      <vt:lpstr>Electrons Behaviour</vt:lpstr>
      <vt:lpstr>Electrons Behaviour</vt:lpstr>
      <vt:lpstr>Electron Behaviour – Double Slit</vt:lpstr>
      <vt:lpstr>Electron Behaviour – Double Slit</vt:lpstr>
      <vt:lpstr>Electron Behaviour – Double Slit</vt:lpstr>
      <vt:lpstr>Electron Behaviour – Double Slit</vt:lpstr>
      <vt:lpstr>The Emptiness of Atoms</vt:lpstr>
      <vt:lpstr>Standing Waves</vt:lpstr>
      <vt:lpstr>Standing Waves</vt:lpstr>
      <vt:lpstr>Standing Waves and Atoms</vt:lpstr>
      <vt:lpstr>Standing Waves and Atoms</vt:lpstr>
      <vt:lpstr>Standing Electron Waves</vt:lpstr>
      <vt:lpstr>Standing Electron Waves</vt:lpstr>
      <vt:lpstr>Standing Electron Waves</vt:lpstr>
      <vt:lpstr>Another Question</vt:lpstr>
      <vt:lpstr>A Boy Wonder’s Science</vt:lpstr>
      <vt:lpstr>Pauli Exclusion Principle</vt:lpstr>
      <vt:lpstr>Pauli Exclusion Principle</vt:lpstr>
      <vt:lpstr>Pauli Exclusion Principle</vt:lpstr>
      <vt:lpstr>Pauli Exclusion Principle</vt:lpstr>
      <vt:lpstr>Pauli Exclusion Principle</vt:lpstr>
      <vt:lpstr>Pauli Exclusion Principle</vt:lpstr>
      <vt:lpstr>Reactions with Pauli</vt:lpstr>
      <vt:lpstr>Pauli Exclusion Principle</vt:lpstr>
      <vt:lpstr>Pauli Exclusion Principle</vt:lpstr>
      <vt:lpstr>Pauli Exclusion Principle</vt:lpstr>
      <vt:lpstr>Pauli’s Exclusion Principle</vt:lpstr>
      <vt:lpstr>Richard Feynman – Double Slit</vt:lpstr>
      <vt:lpstr>Richard Feynman – Double Slit</vt:lpstr>
      <vt:lpstr>Richard Feynman – Double Slit</vt:lpstr>
      <vt:lpstr>Richard Feynman – Double Slit</vt:lpstr>
      <vt:lpstr>Richard Feynman – Double Slit</vt:lpstr>
      <vt:lpstr>Feynman Equation</vt:lpstr>
      <vt:lpstr>Feynman Equation</vt:lpstr>
      <vt:lpstr>Feynman Equation</vt:lpstr>
      <vt:lpstr>Feynman Equation</vt:lpstr>
      <vt:lpstr>Feynman Equation</vt:lpstr>
      <vt:lpstr>Feynman Equation</vt:lpstr>
      <vt:lpstr>Feynman Equation</vt:lpstr>
      <vt:lpstr>Heisenberg Uncertainty Principle</vt:lpstr>
      <vt:lpstr>Heisenberg Uncertainty Principle</vt:lpstr>
      <vt:lpstr>Heisenberg Uncertainty Principle</vt:lpstr>
      <vt:lpstr>Quantum Theory</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Quantum Mechanical Model of the Atom</dc:title>
  <dc:creator>Nikolaos Tsigaridis</dc:creator>
  <cp:lastModifiedBy>Nikolaos Tsigaridis</cp:lastModifiedBy>
  <cp:revision>61</cp:revision>
  <dcterms:created xsi:type="dcterms:W3CDTF">2012-01-15T22:12:37Z</dcterms:created>
  <dcterms:modified xsi:type="dcterms:W3CDTF">2012-01-25T14:51:55Z</dcterms:modified>
</cp:coreProperties>
</file>