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Lst>
  <p:notesMasterIdLst>
    <p:notesMasterId r:id="rId78"/>
  </p:notesMasterIdLst>
  <p:handoutMasterIdLst>
    <p:handoutMasterId r:id="rId79"/>
  </p:handoutMasterIdLst>
  <p:sldIdLst>
    <p:sldId id="256" r:id="rId2"/>
    <p:sldId id="257" r:id="rId3"/>
    <p:sldId id="258" r:id="rId4"/>
    <p:sldId id="280" r:id="rId5"/>
    <p:sldId id="281" r:id="rId6"/>
    <p:sldId id="260" r:id="rId7"/>
    <p:sldId id="261" r:id="rId8"/>
    <p:sldId id="283" r:id="rId9"/>
    <p:sldId id="317" r:id="rId10"/>
    <p:sldId id="318" r:id="rId11"/>
    <p:sldId id="319" r:id="rId12"/>
    <p:sldId id="320" r:id="rId13"/>
    <p:sldId id="321" r:id="rId14"/>
    <p:sldId id="282" r:id="rId15"/>
    <p:sldId id="262" r:id="rId16"/>
    <p:sldId id="286" r:id="rId17"/>
    <p:sldId id="263" r:id="rId18"/>
    <p:sldId id="284" r:id="rId19"/>
    <p:sldId id="264" r:id="rId20"/>
    <p:sldId id="285" r:id="rId21"/>
    <p:sldId id="265" r:id="rId22"/>
    <p:sldId id="287" r:id="rId23"/>
    <p:sldId id="266" r:id="rId24"/>
    <p:sldId id="288" r:id="rId25"/>
    <p:sldId id="267" r:id="rId26"/>
    <p:sldId id="289" r:id="rId27"/>
    <p:sldId id="268" r:id="rId28"/>
    <p:sldId id="290" r:id="rId29"/>
    <p:sldId id="269" r:id="rId30"/>
    <p:sldId id="270" r:id="rId31"/>
    <p:sldId id="291" r:id="rId32"/>
    <p:sldId id="271" r:id="rId33"/>
    <p:sldId id="272" r:id="rId34"/>
    <p:sldId id="274" r:id="rId35"/>
    <p:sldId id="292" r:id="rId36"/>
    <p:sldId id="275" r:id="rId37"/>
    <p:sldId id="293" r:id="rId38"/>
    <p:sldId id="276" r:id="rId39"/>
    <p:sldId id="294" r:id="rId40"/>
    <p:sldId id="277" r:id="rId41"/>
    <p:sldId id="295" r:id="rId42"/>
    <p:sldId id="278" r:id="rId43"/>
    <p:sldId id="296" r:id="rId44"/>
    <p:sldId id="279" r:id="rId45"/>
    <p:sldId id="297" r:id="rId46"/>
    <p:sldId id="298" r:id="rId47"/>
    <p:sldId id="299" r:id="rId48"/>
    <p:sldId id="302" r:id="rId49"/>
    <p:sldId id="300" r:id="rId50"/>
    <p:sldId id="301" r:id="rId51"/>
    <p:sldId id="303" r:id="rId52"/>
    <p:sldId id="304" r:id="rId53"/>
    <p:sldId id="305" r:id="rId54"/>
    <p:sldId id="316" r:id="rId55"/>
    <p:sldId id="306" r:id="rId56"/>
    <p:sldId id="307" r:id="rId57"/>
    <p:sldId id="308" r:id="rId58"/>
    <p:sldId id="309" r:id="rId59"/>
    <p:sldId id="310" r:id="rId60"/>
    <p:sldId id="311" r:id="rId61"/>
    <p:sldId id="312" r:id="rId62"/>
    <p:sldId id="313" r:id="rId63"/>
    <p:sldId id="314" r:id="rId64"/>
    <p:sldId id="315" r:id="rId65"/>
    <p:sldId id="330" r:id="rId66"/>
    <p:sldId id="326" r:id="rId67"/>
    <p:sldId id="325" r:id="rId68"/>
    <p:sldId id="324" r:id="rId69"/>
    <p:sldId id="328" r:id="rId70"/>
    <p:sldId id="333" r:id="rId71"/>
    <p:sldId id="334" r:id="rId72"/>
    <p:sldId id="336" r:id="rId73"/>
    <p:sldId id="341" r:id="rId74"/>
    <p:sldId id="339" r:id="rId75"/>
    <p:sldId id="340" r:id="rId76"/>
    <p:sldId id="338" r:id="rId7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102" y="-3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68963"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68964"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68965"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9E6AC8C-863B-40B7-A915-67BB881493F5}" type="slidenum">
              <a:rPr lang="en-US"/>
              <a:pPr/>
              <a:t>‹#›</a:t>
            </a:fld>
            <a:endParaRPr lang="en-US"/>
          </a:p>
        </p:txBody>
      </p:sp>
    </p:spTree>
    <p:extLst>
      <p:ext uri="{BB962C8B-B14F-4D97-AF65-F5344CB8AC3E}">
        <p14:creationId xmlns:p14="http://schemas.microsoft.com/office/powerpoint/2010/main" val="754629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1090D00-4914-4701-9842-622C4448E4D7}" type="datetimeFigureOut">
              <a:rPr lang="en-CA" smtClean="0"/>
              <a:t>13/12/2011</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C4B28B8-7A55-42EB-9B28-A894B5717F8A}" type="slidenum">
              <a:rPr lang="en-CA" smtClean="0"/>
              <a:t>‹#›</a:t>
            </a:fld>
            <a:endParaRPr lang="en-CA"/>
          </a:p>
        </p:txBody>
      </p:sp>
    </p:spTree>
    <p:extLst>
      <p:ext uri="{BB962C8B-B14F-4D97-AF65-F5344CB8AC3E}">
        <p14:creationId xmlns:p14="http://schemas.microsoft.com/office/powerpoint/2010/main" val="3283071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B00664-F587-4D11-8F64-9C0273C3C498}" type="slidenum">
              <a:rPr lang="en-GB"/>
              <a:pPr/>
              <a:t>9</a:t>
            </a:fld>
            <a:endParaRPr lang="en-GB"/>
          </a:p>
        </p:txBody>
      </p:sp>
      <p:sp>
        <p:nvSpPr>
          <p:cNvPr id="77826" name="Rectangle 2"/>
          <p:cNvSpPr>
            <a:spLocks noRo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44D049-0F63-4571-AAEE-ECF46B1C423B}" type="slidenum">
              <a:rPr lang="en-GB"/>
              <a:pPr/>
              <a:t>10</a:t>
            </a:fld>
            <a:endParaRPr lang="en-GB"/>
          </a:p>
        </p:txBody>
      </p:sp>
      <p:sp>
        <p:nvSpPr>
          <p:cNvPr id="78850" name="Rectangle 2"/>
          <p:cNvSpPr>
            <a:spLocks noRo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4AA4AA-BA04-4ED1-A5A0-B656D68FC5C7}" type="slidenum">
              <a:rPr lang="en-GB"/>
              <a:pPr/>
              <a:t>11</a:t>
            </a:fld>
            <a:endParaRPr lang="en-GB"/>
          </a:p>
        </p:txBody>
      </p:sp>
      <p:sp>
        <p:nvSpPr>
          <p:cNvPr id="79874" name="Rectangle 2"/>
          <p:cNvSpPr>
            <a:spLocks noRo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DFEFB2B-52C7-4D26-9679-9CB32DF24CF4}" type="slidenum">
              <a:rPr lang="en-US" smtClean="0"/>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60F54-563E-4068-B38C-3BE9CAD80AFC}"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D4A9A-0D99-4EE5-B043-0F57C532A39D}"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15240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1054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66294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2766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1524000" y="6248400"/>
            <a:ext cx="1295400" cy="457200"/>
          </a:xfrm>
        </p:spPr>
        <p:txBody>
          <a:bodyPr/>
          <a:lstStyle>
            <a:lvl1pPr>
              <a:defRPr/>
            </a:lvl1pPr>
          </a:lstStyle>
          <a:p>
            <a:fld id="{284487B1-F47B-4CFE-BF51-FF49A49D6BE3}" type="slidenum">
              <a:rPr lang="en-US"/>
              <a:pPr/>
              <a:t>‹#›</a:t>
            </a:fld>
            <a:endParaRPr lang="en-US"/>
          </a:p>
        </p:txBody>
      </p:sp>
    </p:spTree>
    <p:extLst>
      <p:ext uri="{BB962C8B-B14F-4D97-AF65-F5344CB8AC3E}">
        <p14:creationId xmlns:p14="http://schemas.microsoft.com/office/powerpoint/2010/main" val="3554486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16400-1C58-44F4-9290-FFD1B2F26EC1}"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D18142-68B2-460A-9490-68825F68437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FA68B-6295-4648-896D-A150A3F6DE37}"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36394F-93E4-434D-A120-1B909369BDCA}"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80C869-13E6-4E0D-8DAE-5D956AB85E78}"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0AB070-A15B-4E13-A946-1D6D0854F7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2DB4AE-0253-4864-93B8-A85E1691211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4B00C0-AA7A-4C5E-9D10-DF8135B59A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8BD9B44A-AADA-44EF-BDE8-2DF769550FE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olympusmicro.com/primer/anatomy/brightfieldgallery/frogstriatedmusclelarge.html" TargetMode="Externa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wmf"/><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upload.wikimedia.org/wikipedia/commons/1/1a/Sternocleidomastoideus.png" TargetMode="External"/><Relationship Id="rId1" Type="http://schemas.openxmlformats.org/officeDocument/2006/relationships/slideLayout" Target="../slideLayouts/slideLayout2.xml"/><Relationship Id="rId6" Type="http://schemas.openxmlformats.org/officeDocument/2006/relationships/hyperlink" Target="http://en.wikipedia.org/wiki/Neck" TargetMode="External"/><Relationship Id="rId5" Type="http://schemas.openxmlformats.org/officeDocument/2006/relationships/hyperlink" Target="http://en.wikipedia.org/wiki/Anterior" TargetMode="External"/><Relationship Id="rId4" Type="http://schemas.openxmlformats.org/officeDocument/2006/relationships/hyperlink" Target="http://en.wikipedia.org/wiki/Superficial"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en.wikipedia.org/wiki/Arm" TargetMode="External"/><Relationship Id="rId3" Type="http://schemas.openxmlformats.org/officeDocument/2006/relationships/image" Target="../media/image38.png"/><Relationship Id="rId7" Type="http://schemas.openxmlformats.org/officeDocument/2006/relationships/hyperlink" Target="http://en.wikipedia.org/wiki/Scapula" TargetMode="External"/><Relationship Id="rId2" Type="http://schemas.openxmlformats.org/officeDocument/2006/relationships/hyperlink" Target="http://en.wikipedia.org/wiki/File:Trapezius_Gray409.PNG" TargetMode="External"/><Relationship Id="rId1" Type="http://schemas.openxmlformats.org/officeDocument/2006/relationships/slideLayout" Target="../slideLayouts/slideLayout2.xml"/><Relationship Id="rId6" Type="http://schemas.openxmlformats.org/officeDocument/2006/relationships/hyperlink" Target="http://en.wikipedia.org/wiki/Thoracic_vertebrae" TargetMode="External"/><Relationship Id="rId5" Type="http://schemas.openxmlformats.org/officeDocument/2006/relationships/hyperlink" Target="http://en.wikipedia.org/wiki/Muscle" TargetMode="External"/><Relationship Id="rId4" Type="http://schemas.openxmlformats.org/officeDocument/2006/relationships/hyperlink" Target="http://en.wikipedia.org/wiki/Superficial"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upload.wikimedia.org/wikipedia/commons/a/aa/Rhomboidei.PNG" TargetMode="External"/><Relationship Id="rId1" Type="http://schemas.openxmlformats.org/officeDocument/2006/relationships/slideLayout" Target="../slideLayouts/slideLayout7.xml"/><Relationship Id="rId5" Type="http://schemas.openxmlformats.org/officeDocument/2006/relationships/hyperlink" Target="http://en.wikipedia.org/wiki/Scapula" TargetMode="External"/><Relationship Id="rId4" Type="http://schemas.openxmlformats.org/officeDocument/2006/relationships/hyperlink" Target="http://en.wikipedia.org/wiki/Rhombus"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en.wikipedia.org/wiki/File:Deltoideus.png" TargetMode="External"/><Relationship Id="rId1" Type="http://schemas.openxmlformats.org/officeDocument/2006/relationships/slideLayout" Target="../slideLayouts/slideLayout2.xml"/><Relationship Id="rId6" Type="http://schemas.openxmlformats.org/officeDocument/2006/relationships/hyperlink" Target="http://en.wikipedia.org/wiki/Shoulder" TargetMode="External"/><Relationship Id="rId5" Type="http://schemas.openxmlformats.org/officeDocument/2006/relationships/hyperlink" Target="http://en.wikipedia.org/wiki/Muscle" TargetMode="External"/><Relationship Id="rId4" Type="http://schemas.openxmlformats.org/officeDocument/2006/relationships/image" Target="../media/image41.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upload.wikimedia.org/wikipedia/commons/7/7d/Latissimus_dorsi.png" TargetMode="External"/><Relationship Id="rId1" Type="http://schemas.openxmlformats.org/officeDocument/2006/relationships/slideLayout" Target="../slideLayouts/slideLayout7.xml"/><Relationship Id="rId4" Type="http://schemas.openxmlformats.org/officeDocument/2006/relationships/hyperlink" Target="http://en.wikipedia.org/wiki/Trapezius"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en.wikipedia.org/wiki/Flexes" TargetMode="External"/><Relationship Id="rId3" Type="http://schemas.openxmlformats.org/officeDocument/2006/relationships/image" Target="../media/image43.png"/><Relationship Id="rId7" Type="http://schemas.openxmlformats.org/officeDocument/2006/relationships/hyperlink" Target="http://en.wikipedia.org/wiki/Kinesiology" TargetMode="External"/><Relationship Id="rId2" Type="http://schemas.openxmlformats.org/officeDocument/2006/relationships/hyperlink" Target="http://en.wikipedia.org/wiki/File:Pectoralis_major.png" TargetMode="External"/><Relationship Id="rId1" Type="http://schemas.openxmlformats.org/officeDocument/2006/relationships/slideLayout" Target="../slideLayouts/slideLayout7.xml"/><Relationship Id="rId6" Type="http://schemas.openxmlformats.org/officeDocument/2006/relationships/hyperlink" Target="http://en.wikipedia.org/wiki/Breast" TargetMode="External"/><Relationship Id="rId11" Type="http://schemas.openxmlformats.org/officeDocument/2006/relationships/hyperlink" Target="http://en.wikipedia.org/wiki/Humerus" TargetMode="External"/><Relationship Id="rId5" Type="http://schemas.openxmlformats.org/officeDocument/2006/relationships/hyperlink" Target="http://en.wikipedia.org/wiki/Anterior" TargetMode="External"/><Relationship Id="rId10" Type="http://schemas.openxmlformats.org/officeDocument/2006/relationships/hyperlink" Target="http://en.wikipedia.org/wiki/Medially_rotates" TargetMode="External"/><Relationship Id="rId4" Type="http://schemas.openxmlformats.org/officeDocument/2006/relationships/hyperlink" Target="http://en.wikipedia.org/wiki/Muscle" TargetMode="External"/><Relationship Id="rId9" Type="http://schemas.openxmlformats.org/officeDocument/2006/relationships/hyperlink" Target="http://en.wikipedia.org/wiki/Adducts"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hyperlink" Target="http://en.wikipedia.org/wiki/Elbow" TargetMode="External"/><Relationship Id="rId2" Type="http://schemas.openxmlformats.org/officeDocument/2006/relationships/hyperlink" Target="http://en.wikipedia.org/wiki/File:Biceps_(PSF).jpg" TargetMode="External"/><Relationship Id="rId1" Type="http://schemas.openxmlformats.org/officeDocument/2006/relationships/slideLayout" Target="../slideLayouts/slideLayout7.xml"/><Relationship Id="rId6" Type="http://schemas.openxmlformats.org/officeDocument/2006/relationships/hyperlink" Target="http://en.wikipedia.org/wiki/Supination" TargetMode="External"/><Relationship Id="rId5" Type="http://schemas.openxmlformats.org/officeDocument/2006/relationships/hyperlink" Target="http://en.wikipedia.org/wiki/Arm" TargetMode="External"/><Relationship Id="rId4" Type="http://schemas.openxmlformats.org/officeDocument/2006/relationships/hyperlink" Target="http://en.wikipedia.org/wiki/Muscle"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en.wikipedia.org/wiki/Supination" TargetMode="External"/><Relationship Id="rId3" Type="http://schemas.openxmlformats.org/officeDocument/2006/relationships/image" Target="../media/image45.png"/><Relationship Id="rId7" Type="http://schemas.openxmlformats.org/officeDocument/2006/relationships/hyperlink" Target="http://en.wikipedia.org/wiki/Pronation" TargetMode="External"/><Relationship Id="rId2" Type="http://schemas.openxmlformats.org/officeDocument/2006/relationships/hyperlink" Target="http://en.wikipedia.org/wiki/File:Brachioradialis.png" TargetMode="External"/><Relationship Id="rId1" Type="http://schemas.openxmlformats.org/officeDocument/2006/relationships/slideLayout" Target="../slideLayouts/slideLayout7.xml"/><Relationship Id="rId6" Type="http://schemas.openxmlformats.org/officeDocument/2006/relationships/hyperlink" Target="http://en.wikipedia.org/wiki/Elbow" TargetMode="External"/><Relationship Id="rId5" Type="http://schemas.openxmlformats.org/officeDocument/2006/relationships/hyperlink" Target="http://en.wikipedia.org/wiki/Forearm" TargetMode="External"/><Relationship Id="rId4" Type="http://schemas.openxmlformats.org/officeDocument/2006/relationships/hyperlink" Target="http://en.wikipedia.org/wiki/Muscle"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en.wikipedia.org/wiki/Pronation" TargetMode="External"/><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hyperlink" Target="http://en.wikipedia.org/wiki/Supination"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en.wikipedia.org/wiki/Vertebrates" TargetMode="External"/><Relationship Id="rId3" Type="http://schemas.openxmlformats.org/officeDocument/2006/relationships/image" Target="../media/image47.png"/><Relationship Id="rId7" Type="http://schemas.openxmlformats.org/officeDocument/2006/relationships/hyperlink" Target="http://en.wikipedia.org/wiki/Upper_limb" TargetMode="External"/><Relationship Id="rId2" Type="http://schemas.openxmlformats.org/officeDocument/2006/relationships/hyperlink" Target="http://en.wikipedia.org/wiki/File:Triceps_brachii.png" TargetMode="External"/><Relationship Id="rId1" Type="http://schemas.openxmlformats.org/officeDocument/2006/relationships/slideLayout" Target="../slideLayouts/slideLayout7.xml"/><Relationship Id="rId6" Type="http://schemas.openxmlformats.org/officeDocument/2006/relationships/hyperlink" Target="http://en.wikipedia.org/wiki/Ventral" TargetMode="External"/><Relationship Id="rId11" Type="http://schemas.openxmlformats.org/officeDocument/2006/relationships/image" Target="../media/image48.jpeg"/><Relationship Id="rId5" Type="http://schemas.openxmlformats.org/officeDocument/2006/relationships/hyperlink" Target="http://en.wikipedia.org/wiki/Muscle" TargetMode="External"/><Relationship Id="rId10" Type="http://schemas.openxmlformats.org/officeDocument/2006/relationships/hyperlink" Target="http://en.wikipedia.org/wiki/Elbow_joint" TargetMode="External"/><Relationship Id="rId4" Type="http://schemas.openxmlformats.org/officeDocument/2006/relationships/hyperlink" Target="http://en.wikipedia.org/wiki/Latin" TargetMode="External"/><Relationship Id="rId9" Type="http://schemas.openxmlformats.org/officeDocument/2006/relationships/hyperlink" Target="http://en.wikipedia.org/wiki/Extension_(kinesiology)"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hyperlink" Target="http://en.wikipedia.org/wiki/Crunch_(exercise)" TargetMode="External"/><Relationship Id="rId2" Type="http://schemas.openxmlformats.org/officeDocument/2006/relationships/hyperlink" Target="http://en.wikipedia.org/wiki/File:Rectus_abdominis.png" TargetMode="External"/><Relationship Id="rId1" Type="http://schemas.openxmlformats.org/officeDocument/2006/relationships/slideLayout" Target="../slideLayouts/slideLayout7.xml"/><Relationship Id="rId6" Type="http://schemas.openxmlformats.org/officeDocument/2006/relationships/hyperlink" Target="http://en.wikipedia.org/wiki/Human_position" TargetMode="External"/><Relationship Id="rId5" Type="http://schemas.openxmlformats.org/officeDocument/2006/relationships/hyperlink" Target="http://en.wikipedia.org/wiki/Linea_alba_(abdomen)" TargetMode="External"/><Relationship Id="rId4" Type="http://schemas.openxmlformats.org/officeDocument/2006/relationships/hyperlink" Target="http://en.wikipedia.org/wiki/Muscle"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en.wikipedia.org/wiki/Femur" TargetMode="External"/><Relationship Id="rId3" Type="http://schemas.openxmlformats.org/officeDocument/2006/relationships/image" Target="../media/image50.png"/><Relationship Id="rId7" Type="http://schemas.openxmlformats.org/officeDocument/2006/relationships/hyperlink" Target="http://en.wikipedia.org/wiki/Buttocks" TargetMode="External"/><Relationship Id="rId2" Type="http://schemas.openxmlformats.org/officeDocument/2006/relationships/hyperlink" Target="http://en.wikipedia.org/wiki/File:Posterior_Hip_Muscles_3.PNG" TargetMode="External"/><Relationship Id="rId1" Type="http://schemas.openxmlformats.org/officeDocument/2006/relationships/slideLayout" Target="../slideLayouts/slideLayout7.xml"/><Relationship Id="rId6" Type="http://schemas.openxmlformats.org/officeDocument/2006/relationships/hyperlink" Target="http://en.wikipedia.org/wiki/Gluteal_muscles" TargetMode="External"/><Relationship Id="rId5" Type="http://schemas.openxmlformats.org/officeDocument/2006/relationships/hyperlink" Target="http://en.wikipedia.org/wiki/Superficial" TargetMode="External"/><Relationship Id="rId4" Type="http://schemas.openxmlformats.org/officeDocument/2006/relationships/image" Target="../media/image51.png"/><Relationship Id="rId9" Type="http://schemas.openxmlformats.org/officeDocument/2006/relationships/hyperlink" Target="http://en.wikipedia.org/wiki/Thigh"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8" Type="http://schemas.openxmlformats.org/officeDocument/2006/relationships/hyperlink" Target="http://en.wikipedia.org/wiki/Antagonist_(muscle)" TargetMode="External"/><Relationship Id="rId3" Type="http://schemas.openxmlformats.org/officeDocument/2006/relationships/hyperlink" Target="http://en.wikipedia.org/wiki/Semitendinosus" TargetMode="External"/><Relationship Id="rId7" Type="http://schemas.openxmlformats.org/officeDocument/2006/relationships/hyperlink" Target="http://en.wikipedia.org/wiki/Knee" TargetMode="External"/><Relationship Id="rId2" Type="http://schemas.openxmlformats.org/officeDocument/2006/relationships/image" Target="../media/image54.jpeg"/><Relationship Id="rId1" Type="http://schemas.openxmlformats.org/officeDocument/2006/relationships/slideLayout" Target="../slideLayouts/slideLayout7.xml"/><Relationship Id="rId6" Type="http://schemas.openxmlformats.org/officeDocument/2006/relationships/hyperlink" Target="http://en.wikipedia.org/wiki/Hip" TargetMode="External"/><Relationship Id="rId5" Type="http://schemas.openxmlformats.org/officeDocument/2006/relationships/hyperlink" Target="http://en.wikipedia.org/wiki/Biceps_femoris" TargetMode="External"/><Relationship Id="rId4" Type="http://schemas.openxmlformats.org/officeDocument/2006/relationships/hyperlink" Target="http://en.wikipedia.org/wiki/Semimembranosus" TargetMode="External"/><Relationship Id="rId9" Type="http://schemas.openxmlformats.org/officeDocument/2006/relationships/hyperlink" Target="http://en.wikipedia.org/wiki/Quadricep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http://en.wikipedia.org/wiki/Knee" TargetMode="External"/><Relationship Id="rId3" Type="http://schemas.openxmlformats.org/officeDocument/2006/relationships/hyperlink" Target="http://en.wikipedia.org/wiki/File:Rectus_femoris.png" TargetMode="External"/><Relationship Id="rId7" Type="http://schemas.openxmlformats.org/officeDocument/2006/relationships/hyperlink" Target="http://en.wikipedia.org/wiki/Femur" TargetMode="External"/><Relationship Id="rId2"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hyperlink" Target="http://en.wikipedia.org/wiki/Extension_(kinesiology)" TargetMode="External"/><Relationship Id="rId5" Type="http://schemas.openxmlformats.org/officeDocument/2006/relationships/hyperlink" Target="http://en.wikipedia.org/wiki/Thigh" TargetMode="External"/><Relationship Id="rId10" Type="http://schemas.openxmlformats.org/officeDocument/2006/relationships/hyperlink" Target="http://en.wikipedia.org/wiki/Flexion" TargetMode="External"/><Relationship Id="rId4" Type="http://schemas.openxmlformats.org/officeDocument/2006/relationships/image" Target="../media/image56.png"/><Relationship Id="rId9" Type="http://schemas.openxmlformats.org/officeDocument/2006/relationships/hyperlink" Target="http://en.wikipedia.org/wiki/Rectus_femoris"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upload.wikimedia.org/wikipedia/commons/a/af/Sartorius.png" TargetMode="External"/><Relationship Id="rId1" Type="http://schemas.openxmlformats.org/officeDocument/2006/relationships/slideLayout" Target="../slideLayouts/slideLayout7.xml"/><Relationship Id="rId5" Type="http://schemas.openxmlformats.org/officeDocument/2006/relationships/hyperlink" Target="http://en.wikipedia.org/wiki/Thigh" TargetMode="External"/><Relationship Id="rId4" Type="http://schemas.openxmlformats.org/officeDocument/2006/relationships/hyperlink" Target="http://en.wikipedia.org/wiki/Muscle" TargetMode="External"/></Relationships>
</file>

<file path=ppt/slides/_rels/slide6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hyperlink" Target="http://en.wikipedia.org/wiki/Tibia" TargetMode="External"/><Relationship Id="rId7" Type="http://schemas.openxmlformats.org/officeDocument/2006/relationships/hyperlink" Target="http://upload.wikimedia.org/wikipedia/commons/d/d4/Tibialis.png" TargetMode="External"/><Relationship Id="rId2" Type="http://schemas.openxmlformats.org/officeDocument/2006/relationships/hyperlink" Target="http://en.wikipedia.org/wiki/Muscle" TargetMode="External"/><Relationship Id="rId1" Type="http://schemas.openxmlformats.org/officeDocument/2006/relationships/slideLayout" Target="../slideLayouts/slideLayout7.xml"/><Relationship Id="rId6" Type="http://schemas.openxmlformats.org/officeDocument/2006/relationships/hyperlink" Target="http://en.wikipedia.org/wiki/Foot" TargetMode="External"/><Relationship Id="rId5" Type="http://schemas.openxmlformats.org/officeDocument/2006/relationships/hyperlink" Target="http://en.wikipedia.org/wiki/Metatarsus" TargetMode="External"/><Relationship Id="rId4" Type="http://schemas.openxmlformats.org/officeDocument/2006/relationships/hyperlink" Target="http://en.wikipedia.org/wiki/Cuneiform_(anatomy)" TargetMode="External"/></Relationships>
</file>

<file path=ppt/slides/_rels/slide6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hyperlink" Target="http://en.wikipedia.org/wiki/Knee" TargetMode="External"/><Relationship Id="rId7" Type="http://schemas.openxmlformats.org/officeDocument/2006/relationships/hyperlink" Target="http://upload.wikimedia.org/wikipedia/commons/8/8e/Gastrocnemius.png" TargetMode="External"/><Relationship Id="rId2" Type="http://schemas.openxmlformats.org/officeDocument/2006/relationships/hyperlink" Target="http://en.wikipedia.org/wiki/Pennate_muscle" TargetMode="External"/><Relationship Id="rId1" Type="http://schemas.openxmlformats.org/officeDocument/2006/relationships/slideLayout" Target="../slideLayouts/slideLayout7.xml"/><Relationship Id="rId6" Type="http://schemas.openxmlformats.org/officeDocument/2006/relationships/hyperlink" Target="http://en.wikipedia.org/wiki/Triceps_surae_muscle" TargetMode="External"/><Relationship Id="rId5" Type="http://schemas.openxmlformats.org/officeDocument/2006/relationships/hyperlink" Target="http://en.wikipedia.org/wiki/Soleus_muscle" TargetMode="External"/><Relationship Id="rId4" Type="http://schemas.openxmlformats.org/officeDocument/2006/relationships/hyperlink" Target="http://en.wikipedia.org/wiki/Heel" TargetMode="External"/></Relationships>
</file>

<file path=ppt/slides/_rels/slide64.xml.rels><?xml version="1.0" encoding="UTF-8" standalone="yes"?>
<Relationships xmlns="http://schemas.openxmlformats.org/package/2006/relationships"><Relationship Id="rId8" Type="http://schemas.openxmlformats.org/officeDocument/2006/relationships/hyperlink" Target="http://upload.wikimedia.org/wikipedia/commons/1/19/Gray438.png" TargetMode="External"/><Relationship Id="rId3" Type="http://schemas.openxmlformats.org/officeDocument/2006/relationships/hyperlink" Target="http://en.wikipedia.org/wiki/Leg" TargetMode="External"/><Relationship Id="rId7" Type="http://schemas.openxmlformats.org/officeDocument/2006/relationships/hyperlink" Target="http://en.wikipedia.org/wiki/Plantarflexion" TargetMode="External"/><Relationship Id="rId2" Type="http://schemas.openxmlformats.org/officeDocument/2006/relationships/hyperlink" Target="http://en.wikipedia.org/wiki/Muscle" TargetMode="External"/><Relationship Id="rId1" Type="http://schemas.openxmlformats.org/officeDocument/2006/relationships/slideLayout" Target="../slideLayouts/slideLayout7.xml"/><Relationship Id="rId6" Type="http://schemas.openxmlformats.org/officeDocument/2006/relationships/hyperlink" Target="http://en.wikipedia.org/wiki/Heel" TargetMode="External"/><Relationship Id="rId5" Type="http://schemas.openxmlformats.org/officeDocument/2006/relationships/hyperlink" Target="http://en.wikipedia.org/wiki/Knee" TargetMode="External"/><Relationship Id="rId4" Type="http://schemas.openxmlformats.org/officeDocument/2006/relationships/hyperlink" Target="http://en.wikipedia.org/wiki/Calf_(anatomy)" TargetMode="External"/><Relationship Id="rId9" Type="http://schemas.openxmlformats.org/officeDocument/2006/relationships/image" Target="../media/image6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6000" b="1" dirty="0">
                <a:effectLst>
                  <a:outerShdw blurRad="38100" dist="38100" dir="2700000" algn="tl">
                    <a:srgbClr val="C0C0C0"/>
                  </a:outerShdw>
                </a:effectLst>
                <a:latin typeface="Lucida Bright" pitchFamily="18" charset="0"/>
              </a:rPr>
              <a:t>The Muscular System</a:t>
            </a:r>
          </a:p>
        </p:txBody>
      </p:sp>
      <p:sp>
        <p:nvSpPr>
          <p:cNvPr id="2051" name="Rectangle 3"/>
          <p:cNvSpPr>
            <a:spLocks noGrp="1" noChangeArrowheads="1"/>
          </p:cNvSpPr>
          <p:nvPr>
            <p:ph type="subTitle" idx="1"/>
          </p:nvPr>
        </p:nvSpPr>
        <p:spPr>
          <a:xfrm>
            <a:off x="2133600" y="3730625"/>
            <a:ext cx="6477000" cy="1981200"/>
          </a:xfrm>
        </p:spPr>
        <p:txBody>
          <a:bodyPr/>
          <a:lstStyle/>
          <a:p>
            <a:r>
              <a:rPr lang="en-US" sz="3900" dirty="0" smtClean="0"/>
              <a:t>Miss Ulrich</a:t>
            </a:r>
            <a:endParaRPr lang="en-US" sz="39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29713" cy="684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218366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z="4000" dirty="0"/>
              <a:t>Structure of Skeletal Muscle:</a:t>
            </a:r>
            <a:br>
              <a:rPr lang="en-US" altLang="en-US" sz="4000" dirty="0"/>
            </a:br>
            <a:r>
              <a:rPr lang="en-US" altLang="en-US" sz="4000" i="1" dirty="0"/>
              <a:t>Microstructure</a:t>
            </a:r>
            <a:endParaRPr lang="en-US" sz="4000" i="1" dirty="0"/>
          </a:p>
        </p:txBody>
      </p:sp>
      <p:sp>
        <p:nvSpPr>
          <p:cNvPr id="31747" name="Rectangle 3"/>
          <p:cNvSpPr>
            <a:spLocks noGrp="1" noChangeArrowheads="1"/>
          </p:cNvSpPr>
          <p:nvPr>
            <p:ph type="body" idx="1"/>
          </p:nvPr>
        </p:nvSpPr>
        <p:spPr/>
        <p:txBody>
          <a:bodyPr/>
          <a:lstStyle/>
          <a:p>
            <a:r>
              <a:rPr lang="en-US" altLang="en-US" dirty="0"/>
              <a:t>Sarcolemma</a:t>
            </a:r>
          </a:p>
          <a:p>
            <a:pPr lvl="1"/>
            <a:r>
              <a:rPr lang="en-US" altLang="en-US" dirty="0"/>
              <a:t>Muscle cell membrane</a:t>
            </a:r>
          </a:p>
          <a:p>
            <a:r>
              <a:rPr lang="en-US" altLang="en-US" dirty="0"/>
              <a:t>Myofibrils</a:t>
            </a:r>
          </a:p>
          <a:p>
            <a:pPr lvl="1"/>
            <a:r>
              <a:rPr lang="en-US" altLang="en-US" dirty="0"/>
              <a:t>Threadlike strands within muscle fibers</a:t>
            </a:r>
          </a:p>
          <a:p>
            <a:pPr lvl="1"/>
            <a:r>
              <a:rPr lang="en-US" altLang="en-US" dirty="0"/>
              <a:t>Actin (thin filament)</a:t>
            </a:r>
          </a:p>
          <a:p>
            <a:pPr lvl="2"/>
            <a:r>
              <a:rPr lang="en-US" altLang="en-US" dirty="0"/>
              <a:t>Troponin</a:t>
            </a:r>
          </a:p>
          <a:p>
            <a:pPr lvl="2"/>
            <a:r>
              <a:rPr lang="en-US" altLang="en-US" dirty="0" err="1"/>
              <a:t>Tropomyosin</a:t>
            </a:r>
            <a:endParaRPr lang="en-US" altLang="en-US" dirty="0"/>
          </a:p>
          <a:p>
            <a:pPr lvl="1"/>
            <a:r>
              <a:rPr lang="en-US" altLang="en-US" dirty="0"/>
              <a:t>Myosin (thick filament)</a:t>
            </a:r>
          </a:p>
          <a:p>
            <a:endParaRPr lang="en-US" dirty="0"/>
          </a:p>
        </p:txBody>
      </p:sp>
    </p:spTree>
    <p:extLst>
      <p:ext uri="{BB962C8B-B14F-4D97-AF65-F5344CB8AC3E}">
        <p14:creationId xmlns:p14="http://schemas.microsoft.com/office/powerpoint/2010/main" val="1256327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30" descr="muscle_stru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306" y="1447800"/>
            <a:ext cx="7010400" cy="35099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33400" y="5627132"/>
            <a:ext cx="8144435" cy="369332"/>
          </a:xfrm>
          <a:prstGeom prst="rect">
            <a:avLst/>
          </a:prstGeom>
        </p:spPr>
        <p:txBody>
          <a:bodyPr wrap="square">
            <a:spAutoFit/>
          </a:bodyPr>
          <a:lstStyle/>
          <a:p>
            <a:r>
              <a:rPr lang="en-US" sz="1800" dirty="0" smtClean="0"/>
              <a:t>d) myofibril        c) muscle </a:t>
            </a:r>
            <a:r>
              <a:rPr lang="en-US" sz="1800" dirty="0" err="1" smtClean="0"/>
              <a:t>fibre</a:t>
            </a:r>
            <a:r>
              <a:rPr lang="en-US" sz="1800" dirty="0" smtClean="0"/>
              <a:t>        b) muscle </a:t>
            </a:r>
            <a:r>
              <a:rPr lang="en-US" sz="1800" dirty="0" err="1" smtClean="0"/>
              <a:t>fibre</a:t>
            </a:r>
            <a:r>
              <a:rPr lang="en-US" sz="1800" dirty="0" smtClean="0"/>
              <a:t> bundle   a) Muscle belly </a:t>
            </a:r>
            <a:endParaRPr lang="en-CA" sz="1800" dirty="0"/>
          </a:p>
        </p:txBody>
      </p:sp>
      <p:cxnSp>
        <p:nvCxnSpPr>
          <p:cNvPr id="5" name="Straight Connector 4"/>
          <p:cNvCxnSpPr/>
          <p:nvPr/>
        </p:nvCxnSpPr>
        <p:spPr>
          <a:xfrm flipH="1">
            <a:off x="1219200" y="4724400"/>
            <a:ext cx="76200" cy="90273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971800" y="4724400"/>
            <a:ext cx="0" cy="90273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953000" y="3505200"/>
            <a:ext cx="152400" cy="21219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58000" y="2971800"/>
            <a:ext cx="457200" cy="26553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6297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082" y="1676400"/>
            <a:ext cx="7615518" cy="4122732"/>
          </a:xfrm>
          <a:prstGeom prst="rect">
            <a:avLst/>
          </a:prstGeom>
        </p:spPr>
        <p:txBody>
          <a:bodyPr wrap="square">
            <a:spAutoFit/>
          </a:bodyPr>
          <a:lstStyle/>
          <a:p>
            <a:pPr>
              <a:lnSpc>
                <a:spcPct val="120000"/>
              </a:lnSpc>
            </a:pPr>
            <a:r>
              <a:rPr lang="en-CA" sz="2000" dirty="0" smtClean="0">
                <a:latin typeface="Times New Roman" pitchFamily="18" charset="0"/>
              </a:rPr>
              <a:t>Cylinder-shaped cells that make up skeletal muscle</a:t>
            </a:r>
          </a:p>
          <a:p>
            <a:pPr>
              <a:lnSpc>
                <a:spcPct val="120000"/>
              </a:lnSpc>
            </a:pPr>
            <a:r>
              <a:rPr lang="en-CA" sz="2000" dirty="0" smtClean="0">
                <a:latin typeface="Times New Roman" pitchFamily="18" charset="0"/>
              </a:rPr>
              <a:t>Each fibre is made up of a number of </a:t>
            </a:r>
            <a:r>
              <a:rPr lang="en-CA" sz="2000" dirty="0" err="1" smtClean="0">
                <a:solidFill>
                  <a:schemeClr val="accent1"/>
                </a:solidFill>
                <a:latin typeface="Times New Roman" pitchFamily="18" charset="0"/>
              </a:rPr>
              <a:t>myofilaments</a:t>
            </a:r>
            <a:endParaRPr lang="en-CA" sz="2000" dirty="0" smtClean="0">
              <a:solidFill>
                <a:schemeClr val="accent1"/>
              </a:solidFill>
              <a:latin typeface="Times New Roman" pitchFamily="18" charset="0"/>
            </a:endParaRPr>
          </a:p>
          <a:p>
            <a:pPr>
              <a:lnSpc>
                <a:spcPct val="120000"/>
              </a:lnSpc>
            </a:pPr>
            <a:r>
              <a:rPr lang="en-CA" sz="2000" dirty="0" smtClean="0">
                <a:solidFill>
                  <a:schemeClr val="accent1"/>
                </a:solidFill>
                <a:latin typeface="Times New Roman" pitchFamily="18" charset="0"/>
              </a:rPr>
              <a:t>Diameter</a:t>
            </a:r>
            <a:r>
              <a:rPr lang="en-CA" sz="2000" dirty="0" smtClean="0">
                <a:latin typeface="Times New Roman" pitchFamily="18" charset="0"/>
              </a:rPr>
              <a:t> of fibre (0.05-0.10 mm)</a:t>
            </a:r>
          </a:p>
          <a:p>
            <a:pPr>
              <a:lnSpc>
                <a:spcPct val="120000"/>
              </a:lnSpc>
            </a:pPr>
            <a:r>
              <a:rPr lang="en-CA" sz="2000" dirty="0" smtClean="0">
                <a:solidFill>
                  <a:schemeClr val="accent1"/>
                </a:solidFill>
                <a:latin typeface="Times New Roman" pitchFamily="18" charset="0"/>
              </a:rPr>
              <a:t>Length </a:t>
            </a:r>
            <a:r>
              <a:rPr lang="en-CA" sz="2000" dirty="0" smtClean="0">
                <a:latin typeface="Times New Roman" pitchFamily="18" charset="0"/>
              </a:rPr>
              <a:t>of fibre (</a:t>
            </a:r>
            <a:r>
              <a:rPr lang="en-CA" sz="2000" dirty="0" err="1" smtClean="0">
                <a:latin typeface="Times New Roman" pitchFamily="18" charset="0"/>
              </a:rPr>
              <a:t>appr</a:t>
            </a:r>
            <a:r>
              <a:rPr lang="en-CA" sz="2000" dirty="0" smtClean="0">
                <a:latin typeface="Times New Roman" pitchFamily="18" charset="0"/>
              </a:rPr>
              <a:t>. 15 cm)</a:t>
            </a:r>
          </a:p>
          <a:p>
            <a:pPr>
              <a:lnSpc>
                <a:spcPct val="120000"/>
              </a:lnSpc>
            </a:pPr>
            <a:r>
              <a:rPr lang="en-CA" sz="2000" dirty="0" smtClean="0">
                <a:latin typeface="Times New Roman" pitchFamily="18" charset="0"/>
              </a:rPr>
              <a:t>Surrounded by a connective tissue sheath called </a:t>
            </a:r>
            <a:r>
              <a:rPr lang="en-CA" sz="2000" dirty="0" smtClean="0">
                <a:solidFill>
                  <a:schemeClr val="accent1"/>
                </a:solidFill>
                <a:latin typeface="Times New Roman" pitchFamily="18" charset="0"/>
              </a:rPr>
              <a:t>Sarcolemma</a:t>
            </a:r>
          </a:p>
          <a:p>
            <a:pPr>
              <a:lnSpc>
                <a:spcPct val="120000"/>
              </a:lnSpc>
            </a:pPr>
            <a:r>
              <a:rPr lang="en-CA" sz="2000" dirty="0" smtClean="0">
                <a:latin typeface="Times New Roman" pitchFamily="18" charset="0"/>
              </a:rPr>
              <a:t>Many fibres are enclosed by connective tissue sheath </a:t>
            </a:r>
            <a:r>
              <a:rPr lang="en-CA" sz="2000" dirty="0" err="1" smtClean="0">
                <a:solidFill>
                  <a:schemeClr val="accent1"/>
                </a:solidFill>
                <a:latin typeface="Times New Roman" pitchFamily="18" charset="0"/>
              </a:rPr>
              <a:t>Perimycium</a:t>
            </a:r>
            <a:r>
              <a:rPr lang="en-CA" sz="2000" dirty="0" smtClean="0">
                <a:latin typeface="Times New Roman" pitchFamily="18" charset="0"/>
              </a:rPr>
              <a:t>  to form bundle of fibres</a:t>
            </a:r>
          </a:p>
          <a:p>
            <a:pPr>
              <a:lnSpc>
                <a:spcPct val="120000"/>
              </a:lnSpc>
            </a:pPr>
            <a:r>
              <a:rPr lang="en-CA" sz="2000" dirty="0" smtClean="0">
                <a:latin typeface="Times New Roman" pitchFamily="18" charset="0"/>
              </a:rPr>
              <a:t>Each fibre contains contractile machinery and cell organelles</a:t>
            </a:r>
          </a:p>
          <a:p>
            <a:pPr>
              <a:lnSpc>
                <a:spcPct val="120000"/>
              </a:lnSpc>
            </a:pPr>
            <a:r>
              <a:rPr lang="en-CA" sz="2000" dirty="0" smtClean="0">
                <a:latin typeface="Times New Roman" pitchFamily="18" charset="0"/>
              </a:rPr>
              <a:t>Activated through impulses via </a:t>
            </a:r>
            <a:r>
              <a:rPr lang="en-CA" sz="2000" dirty="0" smtClean="0">
                <a:solidFill>
                  <a:schemeClr val="accent1"/>
                </a:solidFill>
                <a:latin typeface="Times New Roman" pitchFamily="18" charset="0"/>
              </a:rPr>
              <a:t>motor end plate</a:t>
            </a:r>
          </a:p>
          <a:p>
            <a:pPr>
              <a:lnSpc>
                <a:spcPct val="120000"/>
              </a:lnSpc>
            </a:pPr>
            <a:r>
              <a:rPr lang="en-CA" sz="2000" dirty="0" smtClean="0">
                <a:latin typeface="Times New Roman" pitchFamily="18" charset="0"/>
              </a:rPr>
              <a:t>Group of fibres activated via same nerve: </a:t>
            </a:r>
            <a:r>
              <a:rPr lang="en-CA" sz="2000" dirty="0" smtClean="0">
                <a:solidFill>
                  <a:schemeClr val="accent1"/>
                </a:solidFill>
                <a:latin typeface="Times New Roman" pitchFamily="18" charset="0"/>
              </a:rPr>
              <a:t>motor unit</a:t>
            </a:r>
          </a:p>
          <a:p>
            <a:pPr>
              <a:lnSpc>
                <a:spcPct val="120000"/>
              </a:lnSpc>
            </a:pPr>
            <a:r>
              <a:rPr lang="en-CA" sz="2000" dirty="0" smtClean="0">
                <a:latin typeface="Times New Roman" pitchFamily="18" charset="0"/>
              </a:rPr>
              <a:t>Each fibre has </a:t>
            </a:r>
            <a:r>
              <a:rPr lang="en-CA" sz="2000" dirty="0" smtClean="0">
                <a:solidFill>
                  <a:schemeClr val="accent1"/>
                </a:solidFill>
                <a:latin typeface="Times New Roman" pitchFamily="18" charset="0"/>
              </a:rPr>
              <a:t>capillaries</a:t>
            </a:r>
            <a:r>
              <a:rPr lang="en-CA" sz="2000" dirty="0" smtClean="0">
                <a:latin typeface="Times New Roman" pitchFamily="18" charset="0"/>
              </a:rPr>
              <a:t> that supply nutrients and eliminate waste</a:t>
            </a:r>
            <a:endParaRPr lang="en-CA" sz="2000" dirty="0">
              <a:latin typeface="Times New Roman" pitchFamily="18" charset="0"/>
            </a:endParaRPr>
          </a:p>
        </p:txBody>
      </p:sp>
      <p:sp>
        <p:nvSpPr>
          <p:cNvPr id="3" name="Rectangle 2"/>
          <p:cNvSpPr/>
          <p:nvPr/>
        </p:nvSpPr>
        <p:spPr>
          <a:xfrm>
            <a:off x="614082" y="471536"/>
            <a:ext cx="5177118" cy="707886"/>
          </a:xfrm>
          <a:prstGeom prst="rect">
            <a:avLst/>
          </a:prstGeom>
        </p:spPr>
        <p:txBody>
          <a:bodyPr wrap="square">
            <a:spAutoFit/>
          </a:bodyPr>
          <a:lstStyle/>
          <a:p>
            <a:r>
              <a:rPr lang="en-CA" sz="4000" dirty="0" smtClean="0">
                <a:solidFill>
                  <a:schemeClr val="accent2">
                    <a:lumMod val="75000"/>
                  </a:schemeClr>
                </a:solidFill>
                <a:latin typeface="Book Antiqua" pitchFamily="18" charset="0"/>
              </a:rPr>
              <a:t>Muscle Fibres</a:t>
            </a:r>
            <a:endParaRPr lang="en-CA" sz="4000" dirty="0">
              <a:solidFill>
                <a:schemeClr val="accent2">
                  <a:lumMod val="75000"/>
                </a:schemeClr>
              </a:solidFill>
              <a:latin typeface="Book Antiqua" pitchFamily="18" charset="0"/>
            </a:endParaRPr>
          </a:p>
        </p:txBody>
      </p:sp>
    </p:spTree>
    <p:extLst>
      <p:ext uri="{BB962C8B-B14F-4D97-AF65-F5344CB8AC3E}">
        <p14:creationId xmlns:p14="http://schemas.microsoft.com/office/powerpoint/2010/main" val="3474262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biceps-tricep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447800" y="381000"/>
            <a:ext cx="6336710" cy="6172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p:txBody>
          <a:bodyPr/>
          <a:lstStyle/>
          <a:p>
            <a:r>
              <a:rPr lang="en-US" dirty="0"/>
              <a:t>Not all our muscles are used for locomotion. Some allow us to wink, swallow etc. There are three main types of muscles. At the cellular level they all have the same function – to contract. </a:t>
            </a:r>
            <a:r>
              <a:rPr lang="en-US" dirty="0">
                <a:solidFill>
                  <a:schemeClr val="bg2"/>
                </a:solidFill>
              </a:rPr>
              <a:t>When we move beyond the cellular level we see differences in their functions:</a:t>
            </a:r>
          </a:p>
        </p:txBody>
      </p:sp>
      <p:sp>
        <p:nvSpPr>
          <p:cNvPr id="8194" name="Rectangle 2"/>
          <p:cNvSpPr>
            <a:spLocks noGrp="1" noChangeArrowheads="1"/>
          </p:cNvSpPr>
          <p:nvPr>
            <p:ph type="title"/>
          </p:nvPr>
        </p:nvSpPr>
        <p:spPr/>
        <p:txBody>
          <a:bodyPr/>
          <a:lstStyle/>
          <a:p>
            <a:r>
              <a:rPr lang="en-US" sz="5400" b="1">
                <a:effectLst>
                  <a:outerShdw blurRad="38100" dist="38100" dir="2700000" algn="tl">
                    <a:srgbClr val="C0C0C0"/>
                  </a:outerShdw>
                </a:effectLst>
                <a:latin typeface="Lucida Bright" pitchFamily="18" charset="0"/>
              </a:rPr>
              <a:t>Types of Muscles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7" name="Picture 5" descr="19917"/>
          <p:cNvPicPr>
            <a:picLocks noChangeAspect="1" noChangeArrowheads="1"/>
          </p:cNvPicPr>
          <p:nvPr/>
        </p:nvPicPr>
        <p:blipFill>
          <a:blip r:embed="rId2">
            <a:extLst>
              <a:ext uri="{28A0092B-C50C-407E-A947-70E740481C1C}">
                <a14:useLocalDpi xmlns:a14="http://schemas.microsoft.com/office/drawing/2010/main" val="0"/>
              </a:ext>
            </a:extLst>
          </a:blip>
          <a:srcRect l="4347" b="11948"/>
          <a:stretch>
            <a:fillRect/>
          </a:stretch>
        </p:blipFill>
        <p:spPr bwMode="auto">
          <a:xfrm>
            <a:off x="609600" y="549685"/>
            <a:ext cx="8229600" cy="60590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1524000" y="1905000"/>
            <a:ext cx="7010400" cy="4267200"/>
          </a:xfrm>
        </p:spPr>
        <p:txBody>
          <a:bodyPr/>
          <a:lstStyle/>
          <a:p>
            <a:pPr>
              <a:lnSpc>
                <a:spcPct val="90000"/>
              </a:lnSpc>
            </a:pPr>
            <a:r>
              <a:rPr lang="en-US" sz="2800"/>
              <a:t>Muscles that move your arms and legs</a:t>
            </a:r>
          </a:p>
          <a:p>
            <a:pPr>
              <a:lnSpc>
                <a:spcPct val="90000"/>
              </a:lnSpc>
              <a:buFont typeface="Wingdings" pitchFamily="2" charset="2"/>
              <a:buNone/>
            </a:pPr>
            <a:endParaRPr lang="en-US" sz="1000"/>
          </a:p>
          <a:p>
            <a:pPr>
              <a:lnSpc>
                <a:spcPct val="90000"/>
              </a:lnSpc>
            </a:pPr>
            <a:r>
              <a:rPr lang="en-US" sz="2800"/>
              <a:t>These are the ones that you control – they move when you want them to</a:t>
            </a:r>
          </a:p>
          <a:p>
            <a:pPr>
              <a:lnSpc>
                <a:spcPct val="90000"/>
              </a:lnSpc>
              <a:buFont typeface="Wingdings" pitchFamily="2" charset="2"/>
              <a:buNone/>
            </a:pPr>
            <a:endParaRPr lang="en-US" sz="1000"/>
          </a:p>
          <a:p>
            <a:pPr>
              <a:lnSpc>
                <a:spcPct val="90000"/>
              </a:lnSpc>
            </a:pPr>
            <a:r>
              <a:rPr lang="en-US" sz="2800"/>
              <a:t>They are attached to bone</a:t>
            </a:r>
          </a:p>
          <a:p>
            <a:pPr>
              <a:lnSpc>
                <a:spcPct val="90000"/>
              </a:lnSpc>
              <a:buFont typeface="Wingdings" pitchFamily="2" charset="2"/>
              <a:buNone/>
            </a:pPr>
            <a:endParaRPr lang="en-US" sz="1000"/>
          </a:p>
          <a:p>
            <a:pPr>
              <a:lnSpc>
                <a:spcPct val="90000"/>
              </a:lnSpc>
            </a:pPr>
            <a:r>
              <a:rPr lang="en-US" sz="2800"/>
              <a:t>Often called </a:t>
            </a:r>
            <a:r>
              <a:rPr lang="en-US" sz="2800" u="sng"/>
              <a:t>voluntary muscles</a:t>
            </a:r>
          </a:p>
          <a:p>
            <a:pPr>
              <a:lnSpc>
                <a:spcPct val="90000"/>
              </a:lnSpc>
              <a:buFont typeface="Wingdings" pitchFamily="2" charset="2"/>
              <a:buNone/>
            </a:pPr>
            <a:endParaRPr lang="en-US" sz="1000"/>
          </a:p>
          <a:p>
            <a:pPr>
              <a:lnSpc>
                <a:spcPct val="90000"/>
              </a:lnSpc>
            </a:pPr>
            <a:r>
              <a:rPr lang="en-US" sz="2800"/>
              <a:t>Under a microscope they look striped or striated so they are called striated muscles</a:t>
            </a:r>
          </a:p>
        </p:txBody>
      </p:sp>
      <p:sp>
        <p:nvSpPr>
          <p:cNvPr id="9218" name="Rectangle 2"/>
          <p:cNvSpPr>
            <a:spLocks noGrp="1" noChangeArrowheads="1"/>
          </p:cNvSpPr>
          <p:nvPr>
            <p:ph type="title"/>
          </p:nvPr>
        </p:nvSpPr>
        <p:spPr/>
        <p:txBody>
          <a:bodyPr/>
          <a:lstStyle/>
          <a:p>
            <a:r>
              <a:rPr lang="en-US" sz="4400" b="1">
                <a:effectLst>
                  <a:outerShdw blurRad="38100" dist="38100" dir="2700000" algn="tl">
                    <a:srgbClr val="C0C0C0"/>
                  </a:outerShdw>
                </a:effectLst>
                <a:latin typeface="Lucida Bright" pitchFamily="18" charset="0"/>
              </a:rPr>
              <a:t>Type 1: Skeletal Muscle</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9" name="Picture 5" descr="frogstriatedmusclesmal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514600"/>
            <a:ext cx="3409950" cy="2476500"/>
          </a:xfrm>
          <a:prstGeom prst="rect">
            <a:avLst/>
          </a:prstGeom>
          <a:noFill/>
          <a:extLst>
            <a:ext uri="{909E8E84-426E-40DD-AFC4-6F175D3DCCD1}">
              <a14:hiddenFill xmlns:a14="http://schemas.microsoft.com/office/drawing/2010/main">
                <a:solidFill>
                  <a:srgbClr val="FFFFFF"/>
                </a:solidFill>
              </a14:hiddenFill>
            </a:ext>
          </a:extLst>
        </p:spPr>
      </p:pic>
      <p:pic>
        <p:nvPicPr>
          <p:cNvPr id="154633" name="Picture 9" descr="353-8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362200"/>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699247" y="2248347"/>
            <a:ext cx="7682753" cy="3466653"/>
          </a:xfrm>
        </p:spPr>
        <p:txBody>
          <a:bodyPr/>
          <a:lstStyle/>
          <a:p>
            <a:r>
              <a:rPr lang="en-US" dirty="0"/>
              <a:t>Often called </a:t>
            </a:r>
            <a:r>
              <a:rPr lang="en-US" u="sng" dirty="0"/>
              <a:t>involuntary muscles</a:t>
            </a:r>
            <a:r>
              <a:rPr lang="en-US" dirty="0"/>
              <a:t> because you cannot control them</a:t>
            </a:r>
          </a:p>
          <a:p>
            <a:pPr>
              <a:buFont typeface="Wingdings" pitchFamily="2" charset="2"/>
              <a:buNone/>
            </a:pPr>
            <a:endParaRPr lang="en-US" sz="1000" dirty="0"/>
          </a:p>
          <a:p>
            <a:r>
              <a:rPr lang="en-US" dirty="0"/>
              <a:t>These muscles form the wall of most of the digestive tract; they are also found in blood vessels and other internal organs</a:t>
            </a:r>
          </a:p>
          <a:p>
            <a:pPr>
              <a:buFont typeface="Wingdings" pitchFamily="2" charset="2"/>
              <a:buNone/>
            </a:pPr>
            <a:endParaRPr lang="en-US" sz="1000" dirty="0"/>
          </a:p>
          <a:p>
            <a:r>
              <a:rPr lang="en-US" dirty="0"/>
              <a:t>Under a microscope they look smooth</a:t>
            </a:r>
          </a:p>
        </p:txBody>
      </p:sp>
      <p:sp>
        <p:nvSpPr>
          <p:cNvPr id="10242" name="Rectangle 2"/>
          <p:cNvSpPr>
            <a:spLocks noGrp="1" noChangeArrowheads="1"/>
          </p:cNvSpPr>
          <p:nvPr>
            <p:ph type="title"/>
          </p:nvPr>
        </p:nvSpPr>
        <p:spPr/>
        <p:txBody>
          <a:bodyPr/>
          <a:lstStyle/>
          <a:p>
            <a:r>
              <a:rPr lang="en-US" sz="4400" b="1">
                <a:effectLst>
                  <a:outerShdw blurRad="38100" dist="38100" dir="2700000" algn="tl">
                    <a:srgbClr val="C0C0C0"/>
                  </a:outerShdw>
                </a:effectLst>
                <a:latin typeface="Lucida Bright" pitchFamily="18" charset="0"/>
              </a:rPr>
              <a:t>Type 2: Smooth Muscle</a:t>
            </a:r>
          </a:p>
        </p:txBody>
      </p:sp>
      <p:pic>
        <p:nvPicPr>
          <p:cNvPr id="6" name="Picture 4" descr="HM0026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6612" y="4343400"/>
            <a:ext cx="1328738" cy="2209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Vessels Colou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5181600"/>
            <a:ext cx="1984375" cy="12017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ey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4448" y="5049697"/>
            <a:ext cx="1752600" cy="16557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p:txBody>
          <a:bodyPr/>
          <a:lstStyle/>
          <a:p>
            <a:pPr>
              <a:lnSpc>
                <a:spcPct val="90000"/>
              </a:lnSpc>
              <a:buFont typeface="Wingdings" pitchFamily="2" charset="2"/>
              <a:buNone/>
            </a:pPr>
            <a:endParaRPr lang="en-US" sz="1000" dirty="0"/>
          </a:p>
          <a:p>
            <a:pPr>
              <a:lnSpc>
                <a:spcPct val="90000"/>
              </a:lnSpc>
            </a:pPr>
            <a:r>
              <a:rPr lang="en-US" dirty="0"/>
              <a:t>Muscle cells cannot </a:t>
            </a:r>
            <a:r>
              <a:rPr lang="en-US" i="1" dirty="0"/>
              <a:t>partially</a:t>
            </a:r>
            <a:r>
              <a:rPr lang="en-US" dirty="0"/>
              <a:t> contract. They act on the ‘all or none’ principle. They either contract 100% or do not contract at all.</a:t>
            </a:r>
          </a:p>
          <a:p>
            <a:pPr>
              <a:lnSpc>
                <a:spcPct val="90000"/>
              </a:lnSpc>
              <a:buFont typeface="Wingdings" pitchFamily="2" charset="2"/>
              <a:buNone/>
            </a:pPr>
            <a:endParaRPr lang="en-US" sz="1200" dirty="0"/>
          </a:p>
          <a:p>
            <a:pPr>
              <a:lnSpc>
                <a:spcPct val="90000"/>
              </a:lnSpc>
            </a:pPr>
            <a:r>
              <a:rPr lang="en-US" sz="2800" dirty="0"/>
              <a:t>You cannot turn fat into muscle by exercising.</a:t>
            </a:r>
          </a:p>
          <a:p>
            <a:pPr>
              <a:lnSpc>
                <a:spcPct val="90000"/>
              </a:lnSpc>
              <a:buFont typeface="Wingdings" pitchFamily="2" charset="2"/>
              <a:buNone/>
            </a:pPr>
            <a:endParaRPr lang="en-US" sz="1000" dirty="0"/>
          </a:p>
          <a:p>
            <a:pPr>
              <a:lnSpc>
                <a:spcPct val="90000"/>
              </a:lnSpc>
            </a:pPr>
            <a:r>
              <a:rPr lang="en-US" sz="2800" dirty="0"/>
              <a:t>You cannot ‘spot reduce’ i.e. you cannot get rid of your spare tire by doing sit-ups.</a:t>
            </a:r>
            <a:endParaRPr lang="en-US" sz="1000" dirty="0"/>
          </a:p>
        </p:txBody>
      </p:sp>
      <p:sp>
        <p:nvSpPr>
          <p:cNvPr id="3074" name="Rectangle 2"/>
          <p:cNvSpPr>
            <a:spLocks noGrp="1" noChangeArrowheads="1"/>
          </p:cNvSpPr>
          <p:nvPr>
            <p:ph type="title"/>
          </p:nvPr>
        </p:nvSpPr>
        <p:spPr/>
        <p:txBody>
          <a:bodyPr/>
          <a:lstStyle/>
          <a:p>
            <a:r>
              <a:rPr lang="en-US" sz="5400" b="1">
                <a:effectLst>
                  <a:outerShdw blurRad="38100" dist="38100" dir="2700000" algn="tl">
                    <a:srgbClr val="C0C0C0"/>
                  </a:outerShdw>
                </a:effectLst>
                <a:latin typeface="Lucida Bright" pitchFamily="18" charset="0"/>
              </a:rPr>
              <a:t>Interesting Facts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3" name="Picture 5" descr="013638fig6-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0"/>
            <a:ext cx="285750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155657" name="Picture 9" descr="351Blabeled_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743200"/>
            <a:ext cx="4724400" cy="3543300"/>
          </a:xfrm>
          <a:prstGeom prst="rect">
            <a:avLst/>
          </a:prstGeom>
          <a:noFill/>
          <a:extLst>
            <a:ext uri="{909E8E84-426E-40DD-AFC4-6F175D3DCCD1}">
              <a14:hiddenFill xmlns:a14="http://schemas.microsoft.com/office/drawing/2010/main">
                <a:solidFill>
                  <a:srgbClr val="FFFFFF"/>
                </a:solidFill>
              </a14:hiddenFill>
            </a:ext>
          </a:extLst>
        </p:spPr>
      </p:pic>
      <p:pic>
        <p:nvPicPr>
          <p:cNvPr id="155659" name="Picture 11" descr="smoothmuscle1"/>
          <p:cNvPicPr>
            <a:picLocks noChangeAspect="1" noChangeArrowheads="1"/>
          </p:cNvPicPr>
          <p:nvPr/>
        </p:nvPicPr>
        <p:blipFill>
          <a:blip r:embed="rId4">
            <a:extLst>
              <a:ext uri="{28A0092B-C50C-407E-A947-70E740481C1C}">
                <a14:useLocalDpi xmlns:a14="http://schemas.microsoft.com/office/drawing/2010/main" val="0"/>
              </a:ext>
            </a:extLst>
          </a:blip>
          <a:srcRect l="3703"/>
          <a:stretch>
            <a:fillRect/>
          </a:stretch>
        </p:blipFill>
        <p:spPr bwMode="auto">
          <a:xfrm>
            <a:off x="5029200" y="1219200"/>
            <a:ext cx="3962400" cy="4429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699247" y="2248347"/>
            <a:ext cx="5396753" cy="4304853"/>
          </a:xfrm>
        </p:spPr>
        <p:txBody>
          <a:bodyPr/>
          <a:lstStyle/>
          <a:p>
            <a:r>
              <a:rPr lang="en-US" dirty="0"/>
              <a:t>This is the heart muscle</a:t>
            </a:r>
          </a:p>
          <a:p>
            <a:pPr>
              <a:buFont typeface="Wingdings" pitchFamily="2" charset="2"/>
              <a:buNone/>
            </a:pPr>
            <a:endParaRPr lang="en-US" sz="1000" dirty="0"/>
          </a:p>
          <a:p>
            <a:r>
              <a:rPr lang="en-US" dirty="0"/>
              <a:t>Under a microscope, cardiac muscle appears striated like voluntary muscles BUT cardiac muscle is involuntary – you have no control over your cardiac </a:t>
            </a:r>
            <a:r>
              <a:rPr lang="en-US" dirty="0" smtClean="0"/>
              <a:t>muscle</a:t>
            </a:r>
          </a:p>
          <a:p>
            <a:r>
              <a:rPr lang="en-US" dirty="0" smtClean="0"/>
              <a:t>Fatigue resistant</a:t>
            </a:r>
          </a:p>
          <a:p>
            <a:r>
              <a:rPr lang="en-US" dirty="0">
                <a:latin typeface="Times New Roman" pitchFamily="18" charset="0"/>
              </a:rPr>
              <a:t>Functions to provide the </a:t>
            </a:r>
            <a:r>
              <a:rPr lang="en-US" dirty="0">
                <a:solidFill>
                  <a:schemeClr val="accent1"/>
                </a:solidFill>
                <a:latin typeface="Times New Roman" pitchFamily="18" charset="0"/>
              </a:rPr>
              <a:t>contractile activity of the heart</a:t>
            </a:r>
          </a:p>
          <a:p>
            <a:endParaRPr lang="en-US" dirty="0"/>
          </a:p>
        </p:txBody>
      </p:sp>
      <p:sp>
        <p:nvSpPr>
          <p:cNvPr id="11266" name="Rectangle 2"/>
          <p:cNvSpPr>
            <a:spLocks noGrp="1" noChangeArrowheads="1"/>
          </p:cNvSpPr>
          <p:nvPr>
            <p:ph type="title"/>
          </p:nvPr>
        </p:nvSpPr>
        <p:spPr/>
        <p:txBody>
          <a:bodyPr/>
          <a:lstStyle/>
          <a:p>
            <a:r>
              <a:rPr lang="en-US" sz="4400" b="1">
                <a:effectLst>
                  <a:outerShdw blurRad="38100" dist="38100" dir="2700000" algn="tl">
                    <a:srgbClr val="C0C0C0"/>
                  </a:outerShdw>
                </a:effectLst>
                <a:latin typeface="Lucida Bright" pitchFamily="18" charset="0"/>
              </a:rPr>
              <a:t>Type 3: Cardiac Muscle</a:t>
            </a:r>
          </a:p>
        </p:txBody>
      </p:sp>
      <p:pic>
        <p:nvPicPr>
          <p:cNvPr id="6" name="Picture 6" descr="HM00252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791199" y="2362200"/>
            <a:ext cx="2824163" cy="382937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701" name="Picture 5" descr="Musc14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04800"/>
            <a:ext cx="3867150" cy="2581275"/>
          </a:xfrm>
          <a:prstGeom prst="rect">
            <a:avLst/>
          </a:prstGeom>
          <a:noFill/>
          <a:extLst>
            <a:ext uri="{909E8E84-426E-40DD-AFC4-6F175D3DCCD1}">
              <a14:hiddenFill xmlns:a14="http://schemas.microsoft.com/office/drawing/2010/main">
                <a:solidFill>
                  <a:srgbClr val="FFFFFF"/>
                </a:solidFill>
              </a14:hiddenFill>
            </a:ext>
          </a:extLst>
        </p:spPr>
      </p:pic>
      <p:pic>
        <p:nvPicPr>
          <p:cNvPr id="157703" name="Picture 7" descr="four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124200"/>
            <a:ext cx="3057525" cy="2524125"/>
          </a:xfrm>
          <a:prstGeom prst="rect">
            <a:avLst/>
          </a:prstGeom>
          <a:noFill/>
          <a:extLst>
            <a:ext uri="{909E8E84-426E-40DD-AFC4-6F175D3DCCD1}">
              <a14:hiddenFill xmlns:a14="http://schemas.microsoft.com/office/drawing/2010/main">
                <a:solidFill>
                  <a:srgbClr val="FFFFFF"/>
                </a:solidFill>
              </a14:hiddenFill>
            </a:ext>
          </a:extLst>
        </p:spPr>
      </p:pic>
      <p:pic>
        <p:nvPicPr>
          <p:cNvPr id="157705" name="Picture 9" descr="Glanzstreif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3124200"/>
            <a:ext cx="4238625" cy="3392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p:txBody>
          <a:bodyPr/>
          <a:lstStyle/>
          <a:p>
            <a:pPr marL="609600" indent="-609600"/>
            <a:r>
              <a:rPr lang="en-US" sz="2600"/>
              <a:t>For one bone to move toward another bone, a muscle is needed. This muscle will have 2 points of attachment</a:t>
            </a:r>
          </a:p>
          <a:p>
            <a:pPr marL="609600" indent="-609600">
              <a:buFont typeface="Wingdings" pitchFamily="2" charset="2"/>
              <a:buNone/>
            </a:pPr>
            <a:endParaRPr lang="en-US" sz="1000"/>
          </a:p>
          <a:p>
            <a:pPr marL="609600" indent="-609600">
              <a:buFontTx/>
              <a:buAutoNum type="arabicPeriod"/>
            </a:pPr>
            <a:r>
              <a:rPr lang="en-US" sz="2600" u="sng"/>
              <a:t>Origin</a:t>
            </a:r>
            <a:r>
              <a:rPr lang="en-US" sz="2600"/>
              <a:t>: The place at which a muscle is attached to the stationary (not moving) bone</a:t>
            </a:r>
          </a:p>
          <a:p>
            <a:pPr marL="609600" indent="-609600">
              <a:buFontTx/>
              <a:buNone/>
            </a:pPr>
            <a:endParaRPr lang="en-US" sz="1000"/>
          </a:p>
          <a:p>
            <a:pPr marL="609600" indent="-609600">
              <a:buFontTx/>
              <a:buAutoNum type="arabicPeriod" startAt="2"/>
            </a:pPr>
            <a:r>
              <a:rPr lang="en-US" sz="2600" u="sng"/>
              <a:t>Insertion</a:t>
            </a:r>
            <a:r>
              <a:rPr lang="en-US" sz="2600"/>
              <a:t>: The place at which a muscle is attached to the movable bone</a:t>
            </a:r>
          </a:p>
        </p:txBody>
      </p:sp>
      <p:sp>
        <p:nvSpPr>
          <p:cNvPr id="12290" name="Rectangle 2"/>
          <p:cNvSpPr>
            <a:spLocks noGrp="1" noChangeArrowheads="1"/>
          </p:cNvSpPr>
          <p:nvPr>
            <p:ph type="title"/>
          </p:nvPr>
        </p:nvSpPr>
        <p:spPr/>
        <p:txBody>
          <a:bodyPr/>
          <a:lstStyle/>
          <a:p>
            <a:r>
              <a:rPr lang="en-US" sz="5400" b="1">
                <a:effectLst>
                  <a:outerShdw blurRad="38100" dist="38100" dir="2700000" algn="tl">
                    <a:srgbClr val="C0C0C0"/>
                  </a:outerShdw>
                </a:effectLst>
                <a:latin typeface="Lucida Bright" pitchFamily="18" charset="0"/>
              </a:rPr>
              <a:t>Muscle Attachment</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5" name="Picture 5" descr="Anatomy_and_physiology_of_animals_Antagonistic_muscles,_flexion&amp;tension"/>
          <p:cNvPicPr>
            <a:picLocks noChangeAspect="1" noChangeArrowheads="1"/>
          </p:cNvPicPr>
          <p:nvPr/>
        </p:nvPicPr>
        <p:blipFill>
          <a:blip r:embed="rId2">
            <a:extLst>
              <a:ext uri="{28A0092B-C50C-407E-A947-70E740481C1C}">
                <a14:useLocalDpi xmlns:a14="http://schemas.microsoft.com/office/drawing/2010/main" val="0"/>
              </a:ext>
            </a:extLst>
          </a:blip>
          <a:srcRect l="4749" t="4810"/>
          <a:stretch>
            <a:fillRect/>
          </a:stretch>
        </p:blipFill>
        <p:spPr bwMode="auto">
          <a:xfrm>
            <a:off x="838200" y="762000"/>
            <a:ext cx="7486650" cy="55387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p:txBody>
          <a:bodyPr/>
          <a:lstStyle/>
          <a:p>
            <a:r>
              <a:rPr lang="en-US"/>
              <a:t>Muscles are attached to bones by tendons.</a:t>
            </a:r>
          </a:p>
          <a:p>
            <a:r>
              <a:rPr lang="en-US"/>
              <a:t>Tendons are tough, inelastic bands of connective tissue – they are very strong</a:t>
            </a:r>
          </a:p>
          <a:p>
            <a:r>
              <a:rPr lang="en-US"/>
              <a:t>A tendon is the thickness of a pencil and can support a load of several thousand kilos</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9" name="Picture 5" descr="89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8305800" cy="624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p:txBody>
          <a:bodyPr/>
          <a:lstStyle/>
          <a:p>
            <a:r>
              <a:rPr lang="en-US"/>
              <a:t>As the tendons are small, they can pass in groups over a joint or attach to very small areas for the muscle itself to find room for attachment</a:t>
            </a:r>
          </a:p>
          <a:p>
            <a:pPr>
              <a:buFont typeface="Wingdings" pitchFamily="2" charset="2"/>
              <a:buNone/>
            </a:pPr>
            <a:endParaRPr lang="en-US" sz="1000"/>
          </a:p>
          <a:p>
            <a:r>
              <a:rPr lang="en-US"/>
              <a:t>Although they are very tough, they are subject to wear and tear as they rub across bone surface</a:t>
            </a:r>
          </a:p>
        </p:txBody>
      </p:sp>
      <p:sp>
        <p:nvSpPr>
          <p:cNvPr id="14338" name="Rectangle 2"/>
          <p:cNvSpPr>
            <a:spLocks noGrp="1" noChangeArrowheads="1"/>
          </p:cNvSpPr>
          <p:nvPr>
            <p:ph type="title"/>
          </p:nvPr>
        </p:nvSpPr>
        <p:spPr/>
        <p:txBody>
          <a:bodyPr/>
          <a:lstStyle/>
          <a:p>
            <a:endParaRPr lang="en-CA"/>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3" name="Picture 5" descr="tendons-lower-lim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4286250" cy="6248400"/>
          </a:xfrm>
          <a:prstGeom prst="rect">
            <a:avLst/>
          </a:prstGeom>
          <a:noFill/>
          <a:extLst>
            <a:ext uri="{909E8E84-426E-40DD-AFC4-6F175D3DCCD1}">
              <a14:hiddenFill xmlns:a14="http://schemas.microsoft.com/office/drawing/2010/main">
                <a:solidFill>
                  <a:srgbClr val="FFFFFF"/>
                </a:solidFill>
              </a14:hiddenFill>
            </a:ext>
          </a:extLst>
        </p:spPr>
      </p:pic>
      <p:pic>
        <p:nvPicPr>
          <p:cNvPr id="160775" name="Picture 7" descr="achilles_tendon_rup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04800"/>
            <a:ext cx="4022725" cy="617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sz="half" idx="1"/>
          </p:nvPr>
        </p:nvSpPr>
        <p:spPr>
          <a:xfrm>
            <a:off x="381000" y="1828800"/>
            <a:ext cx="3429000" cy="4114800"/>
          </a:xfrm>
        </p:spPr>
        <p:txBody>
          <a:bodyPr/>
          <a:lstStyle/>
          <a:p>
            <a:r>
              <a:rPr lang="en-US" sz="2800"/>
              <a:t>Tendons may become inflamed (tendonitis) when athletes work out in cold weather without adequate warm clothing, or without doing warm ups</a:t>
            </a:r>
          </a:p>
        </p:txBody>
      </p:sp>
      <p:sp>
        <p:nvSpPr>
          <p:cNvPr id="15367" name="Rectangle 7"/>
          <p:cNvSpPr>
            <a:spLocks noGrp="1" noChangeArrowheads="1"/>
          </p:cNvSpPr>
          <p:nvPr>
            <p:ph sz="half" idx="2"/>
          </p:nvPr>
        </p:nvSpPr>
        <p:spPr/>
        <p:txBody>
          <a:bodyPr/>
          <a:lstStyle/>
          <a:p>
            <a:endParaRPr lang="en-CA" sz="2600"/>
          </a:p>
        </p:txBody>
      </p:sp>
      <p:pic>
        <p:nvPicPr>
          <p:cNvPr id="15365" name="Picture 5" descr="arthritis_tendinitis_elbow_str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533400"/>
            <a:ext cx="5257800" cy="571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p:txBody>
          <a:bodyPr/>
          <a:lstStyle/>
          <a:p>
            <a:r>
              <a:rPr lang="en-US"/>
              <a:t>When you are cold, your muscles produce rapid contractions to generate body heat (</a:t>
            </a:r>
            <a:r>
              <a:rPr lang="en-US" b="1"/>
              <a:t>shivering</a:t>
            </a:r>
            <a:r>
              <a:rPr lang="en-US"/>
              <a:t>).</a:t>
            </a:r>
          </a:p>
          <a:p>
            <a:pPr>
              <a:buFont typeface="Wingdings" pitchFamily="2" charset="2"/>
              <a:buNone/>
            </a:pPr>
            <a:endParaRPr lang="en-US"/>
          </a:p>
          <a:p>
            <a:r>
              <a:rPr lang="en-US"/>
              <a:t>A </a:t>
            </a:r>
            <a:r>
              <a:rPr lang="en-US" b="1"/>
              <a:t>cramp</a:t>
            </a:r>
            <a:r>
              <a:rPr lang="en-US"/>
              <a:t> is a painful muscle contraction.</a:t>
            </a:r>
          </a:p>
          <a:p>
            <a:pPr>
              <a:buFont typeface="Wingdings" pitchFamily="2" charset="2"/>
              <a:buNone/>
            </a:pPr>
            <a:endParaRPr lang="en-US" sz="100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p:txBody>
          <a:bodyPr/>
          <a:lstStyle/>
          <a:p>
            <a:pPr>
              <a:lnSpc>
                <a:spcPct val="90000"/>
              </a:lnSpc>
            </a:pPr>
            <a:r>
              <a:rPr lang="en-US"/>
              <a:t>Many muscles act in pairs</a:t>
            </a:r>
          </a:p>
          <a:p>
            <a:pPr>
              <a:lnSpc>
                <a:spcPct val="90000"/>
              </a:lnSpc>
            </a:pPr>
            <a:r>
              <a:rPr lang="en-US"/>
              <a:t>This is necessary since a muscle can only pull by contracting</a:t>
            </a:r>
          </a:p>
          <a:p>
            <a:pPr>
              <a:lnSpc>
                <a:spcPct val="90000"/>
              </a:lnSpc>
            </a:pPr>
            <a:r>
              <a:rPr lang="en-US"/>
              <a:t>When a bone moves, movement in the opposite direct can occur only if there is another muscle that can pull the bone in that direction</a:t>
            </a:r>
          </a:p>
          <a:p>
            <a:pPr>
              <a:lnSpc>
                <a:spcPct val="90000"/>
              </a:lnSpc>
            </a:pPr>
            <a:r>
              <a:rPr lang="en-US"/>
              <a:t>These muscles are called antagonistic pairs</a:t>
            </a:r>
          </a:p>
        </p:txBody>
      </p:sp>
      <p:sp>
        <p:nvSpPr>
          <p:cNvPr id="16386" name="Rectangle 2"/>
          <p:cNvSpPr>
            <a:spLocks noGrp="1" noChangeArrowheads="1"/>
          </p:cNvSpPr>
          <p:nvPr>
            <p:ph type="title"/>
          </p:nvPr>
        </p:nvSpPr>
        <p:spPr/>
        <p:txBody>
          <a:bodyPr/>
          <a:lstStyle/>
          <a:p>
            <a:r>
              <a:rPr lang="en-US" sz="4100" b="1">
                <a:effectLst>
                  <a:outerShdw blurRad="38100" dist="38100" dir="2700000" algn="tl">
                    <a:srgbClr val="C0C0C0"/>
                  </a:outerShdw>
                </a:effectLst>
                <a:latin typeface="Lucida Bright" pitchFamily="18" charset="0"/>
              </a:rPr>
              <a:t>Antagonistic Muscle Pairs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21" name="Picture 5" descr="vlt9QAl2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03388"/>
            <a:ext cx="8153400" cy="49228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p:txBody>
          <a:bodyPr/>
          <a:lstStyle/>
          <a:p>
            <a:pPr>
              <a:buFont typeface="Wingdings" pitchFamily="2" charset="2"/>
              <a:buNone/>
            </a:pPr>
            <a:endParaRPr lang="en-US" sz="1000">
              <a:solidFill>
                <a:schemeClr val="bg2"/>
              </a:solidFill>
            </a:endParaRPr>
          </a:p>
          <a:p>
            <a:r>
              <a:rPr lang="en-US"/>
              <a:t>There are two types of exercise:</a:t>
            </a:r>
          </a:p>
          <a:p>
            <a:endParaRPr lang="en-US"/>
          </a:p>
          <a:p>
            <a:r>
              <a:rPr lang="en-US" sz="3600" u="sng"/>
              <a:t>Type 1</a:t>
            </a:r>
            <a:r>
              <a:rPr lang="en-US" sz="3600"/>
              <a:t>: Isotonic Exercise</a:t>
            </a:r>
          </a:p>
          <a:p>
            <a:pPr lvl="1"/>
            <a:r>
              <a:rPr lang="en-US"/>
              <a:t>Results in movement</a:t>
            </a:r>
          </a:p>
          <a:p>
            <a:pPr lvl="1"/>
            <a:r>
              <a:rPr lang="en-US"/>
              <a:t>Ex) running, lifting weights etc</a:t>
            </a:r>
          </a:p>
          <a:p>
            <a:endParaRPr lang="en-US"/>
          </a:p>
        </p:txBody>
      </p:sp>
      <p:sp>
        <p:nvSpPr>
          <p:cNvPr id="17410" name="Rectangle 2"/>
          <p:cNvSpPr>
            <a:spLocks noGrp="1" noChangeArrowheads="1"/>
          </p:cNvSpPr>
          <p:nvPr>
            <p:ph type="title"/>
          </p:nvPr>
        </p:nvSpPr>
        <p:spPr/>
        <p:txBody>
          <a:bodyPr/>
          <a:lstStyle/>
          <a:p>
            <a:r>
              <a:rPr lang="en-US" sz="5400" b="1">
                <a:effectLst>
                  <a:outerShdw blurRad="38100" dist="38100" dir="2700000" algn="tl">
                    <a:srgbClr val="C0C0C0"/>
                  </a:outerShdw>
                </a:effectLst>
                <a:latin typeface="Lucida Bright" pitchFamily="18" charset="0"/>
              </a:rPr>
              <a:t>Exercise</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p:txBody>
          <a:bodyPr/>
          <a:lstStyle/>
          <a:p>
            <a:r>
              <a:rPr lang="en-US"/>
              <a:t>Muscles are pitted against each other</a:t>
            </a:r>
          </a:p>
          <a:p>
            <a:r>
              <a:rPr lang="en-US"/>
              <a:t>This is exercise that does NOT result in movement</a:t>
            </a:r>
          </a:p>
          <a:p>
            <a:r>
              <a:rPr lang="en-US"/>
              <a:t>Ex) Pushing a wall; hooking fingers together and trying to pull hands apart</a:t>
            </a:r>
          </a:p>
          <a:p>
            <a:r>
              <a:rPr lang="en-US"/>
              <a:t>Such exercises have been shown to increase strength and muscle size rapidly</a:t>
            </a:r>
          </a:p>
        </p:txBody>
      </p:sp>
      <p:sp>
        <p:nvSpPr>
          <p:cNvPr id="18434" name="Rectangle 2"/>
          <p:cNvSpPr>
            <a:spLocks noGrp="1" noChangeArrowheads="1"/>
          </p:cNvSpPr>
          <p:nvPr>
            <p:ph type="title"/>
          </p:nvPr>
        </p:nvSpPr>
        <p:spPr/>
        <p:txBody>
          <a:bodyPr/>
          <a:lstStyle/>
          <a:p>
            <a:r>
              <a:rPr lang="en-US" u="sng"/>
              <a:t>Type 2</a:t>
            </a:r>
            <a:r>
              <a:rPr lang="en-US"/>
              <a:t>: Isometric Exercise</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p:txBody>
          <a:bodyPr/>
          <a:lstStyle/>
          <a:p>
            <a:pPr marL="609600" indent="-609600">
              <a:buFontTx/>
              <a:buAutoNum type="arabicPeriod"/>
            </a:pPr>
            <a:r>
              <a:rPr lang="en-US" u="sng"/>
              <a:t>Abduction</a:t>
            </a:r>
            <a:r>
              <a:rPr lang="en-US"/>
              <a:t>: movement away from the side of the trunk or midline of the body Ex) raising arms to the side; swinging leg to the side</a:t>
            </a:r>
          </a:p>
          <a:p>
            <a:pPr marL="609600" indent="-609600">
              <a:buFontTx/>
              <a:buNone/>
            </a:pPr>
            <a:endParaRPr lang="en-US" sz="1000"/>
          </a:p>
          <a:p>
            <a:pPr marL="609600" indent="-609600">
              <a:buFontTx/>
              <a:buAutoNum type="arabicPeriod" startAt="2"/>
            </a:pPr>
            <a:r>
              <a:rPr lang="en-US" u="sng"/>
              <a:t>Adduction</a:t>
            </a:r>
            <a:r>
              <a:rPr lang="en-US"/>
              <a:t>: movement toward the trunk or midline (opposite of abduction)</a:t>
            </a:r>
          </a:p>
          <a:p>
            <a:pPr marL="609600" indent="-609600">
              <a:buFontTx/>
              <a:buAutoNum type="arabicPeriod" startAt="2"/>
            </a:pPr>
            <a:endParaRPr lang="en-US"/>
          </a:p>
        </p:txBody>
      </p:sp>
      <p:sp>
        <p:nvSpPr>
          <p:cNvPr id="20482" name="Rectangle 2"/>
          <p:cNvSpPr>
            <a:spLocks noGrp="1" noChangeArrowheads="1"/>
          </p:cNvSpPr>
          <p:nvPr>
            <p:ph type="title"/>
          </p:nvPr>
        </p:nvSpPr>
        <p:spPr/>
        <p:txBody>
          <a:bodyPr/>
          <a:lstStyle/>
          <a:p>
            <a:r>
              <a:rPr lang="en-US" sz="4800" b="1">
                <a:effectLst>
                  <a:outerShdw blurRad="38100" dist="38100" dir="2700000" algn="tl">
                    <a:srgbClr val="C0C0C0"/>
                  </a:outerShdw>
                </a:effectLst>
                <a:latin typeface="Lucida Bright" pitchFamily="18" charset="0"/>
              </a:rPr>
              <a:t>Movement in Joints</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5" name="Picture 5" descr="abductionaddu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7315200" cy="548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p:txBody>
          <a:bodyPr/>
          <a:lstStyle/>
          <a:p>
            <a:pPr marL="609600" indent="-609600">
              <a:buFontTx/>
              <a:buAutoNum type="arabicPeriod" startAt="3"/>
            </a:pPr>
            <a:r>
              <a:rPr lang="en-US" sz="3200" u="sng"/>
              <a:t>Flexion</a:t>
            </a:r>
            <a:r>
              <a:rPr lang="en-US" sz="3200"/>
              <a:t>: bending or bringing bones together Ex) bending elbow or knee</a:t>
            </a:r>
          </a:p>
          <a:p>
            <a:pPr marL="609600" indent="-609600">
              <a:buFontTx/>
              <a:buAutoNum type="arabicPeriod" startAt="3"/>
            </a:pPr>
            <a:endParaRPr lang="en-US" sz="3200"/>
          </a:p>
          <a:p>
            <a:pPr marL="609600" indent="-609600">
              <a:buFontTx/>
              <a:buAutoNum type="arabicPeriod" startAt="3"/>
            </a:pPr>
            <a:r>
              <a:rPr lang="en-US" sz="3200" u="sng"/>
              <a:t>Extension</a:t>
            </a:r>
            <a:r>
              <a:rPr lang="en-US" sz="3200"/>
              <a:t>: straightening Ex) straightening elbow or knee</a:t>
            </a:r>
          </a:p>
          <a:p>
            <a:pPr marL="609600" indent="-609600">
              <a:buFontTx/>
              <a:buNone/>
            </a:pPr>
            <a:endParaRPr lang="en-US" sz="320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9" name="Picture 5" descr="kneefl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7725" y="304800"/>
            <a:ext cx="4916488" cy="632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p:txBody>
          <a:bodyPr/>
          <a:lstStyle/>
          <a:p>
            <a:pPr marL="609600" indent="-609600">
              <a:buFontTx/>
              <a:buAutoNum type="arabicPeriod" startAt="5"/>
            </a:pPr>
            <a:r>
              <a:rPr lang="en-US" sz="3200" u="sng"/>
              <a:t>Dorsal flexion</a:t>
            </a:r>
            <a:r>
              <a:rPr lang="en-US" sz="3200"/>
              <a:t>: moving the foot towards the tibia (shin)</a:t>
            </a:r>
          </a:p>
          <a:p>
            <a:pPr marL="609600" indent="-609600">
              <a:buFontTx/>
              <a:buAutoNum type="arabicPeriod" startAt="5"/>
            </a:pPr>
            <a:endParaRPr lang="en-US" sz="3200"/>
          </a:p>
          <a:p>
            <a:pPr marL="609600" indent="-609600">
              <a:buFontTx/>
              <a:buAutoNum type="arabicPeriod" startAt="5"/>
            </a:pPr>
            <a:r>
              <a:rPr lang="en-US" sz="3200" u="sng"/>
              <a:t>Plantar flexion</a:t>
            </a:r>
            <a:r>
              <a:rPr lang="en-US" sz="3200"/>
              <a:t>: moving the foot away from the tibia. Ex) standing on your toes</a:t>
            </a:r>
          </a:p>
        </p:txBody>
      </p:sp>
      <p:sp>
        <p:nvSpPr>
          <p:cNvPr id="22530" name="Rectangle 2"/>
          <p:cNvSpPr>
            <a:spLocks noGrp="1" noChangeArrowheads="1"/>
          </p:cNvSpPr>
          <p:nvPr>
            <p:ph type="title"/>
          </p:nvPr>
        </p:nvSpPr>
        <p:spPr/>
        <p:txBody>
          <a:bodyPr/>
          <a:lstStyle/>
          <a:p>
            <a:endParaRPr lang="en-CA"/>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5" name="Picture 7"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57200"/>
            <a:ext cx="5810250" cy="6019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3"/>
          <p:cNvSpPr>
            <a:spLocks noGrp="1" noChangeArrowheads="1"/>
          </p:cNvSpPr>
          <p:nvPr>
            <p:ph idx="1"/>
          </p:nvPr>
        </p:nvSpPr>
        <p:spPr>
          <a:xfrm>
            <a:off x="1524000" y="2209800"/>
            <a:ext cx="7010400" cy="3810000"/>
          </a:xfrm>
        </p:spPr>
        <p:txBody>
          <a:bodyPr/>
          <a:lstStyle/>
          <a:p>
            <a:pPr>
              <a:lnSpc>
                <a:spcPct val="90000"/>
              </a:lnSpc>
            </a:pPr>
            <a:r>
              <a:rPr lang="en-US" b="1" dirty="0"/>
              <a:t>Tetanus</a:t>
            </a:r>
            <a:r>
              <a:rPr lang="en-US" dirty="0"/>
              <a:t> is a very severe type of contraction. It is a persistent contraction that can be caused by a bacterial infection. </a:t>
            </a:r>
            <a:r>
              <a:rPr lang="en-US" dirty="0">
                <a:solidFill>
                  <a:schemeClr val="bg2"/>
                </a:solidFill>
              </a:rPr>
              <a:t>Sometimes you get a ‘tetanus shot’ to prevent this. Tetanus can cause lockjaw.</a:t>
            </a:r>
          </a:p>
          <a:p>
            <a:pPr>
              <a:lnSpc>
                <a:spcPct val="90000"/>
              </a:lnSpc>
              <a:buFont typeface="Wingdings" pitchFamily="2" charset="2"/>
              <a:buNone/>
            </a:pPr>
            <a:endParaRPr lang="en-US" sz="2800" dirty="0"/>
          </a:p>
          <a:p>
            <a:pPr>
              <a:lnSpc>
                <a:spcPct val="90000"/>
              </a:lnSpc>
            </a:pPr>
            <a:r>
              <a:rPr lang="en-US" sz="2800" dirty="0"/>
              <a:t>A </a:t>
            </a:r>
            <a:r>
              <a:rPr lang="en-US" sz="2800" b="1" dirty="0"/>
              <a:t>spasm</a:t>
            </a:r>
            <a:r>
              <a:rPr lang="en-US" sz="2800" dirty="0"/>
              <a:t> is rapid involuntary contraction of a muscle. </a:t>
            </a:r>
            <a:r>
              <a:rPr lang="en-US" sz="2800" dirty="0">
                <a:solidFill>
                  <a:schemeClr val="bg2"/>
                </a:solidFill>
              </a:rPr>
              <a:t>You may have had one in your eye before - tick.</a:t>
            </a:r>
            <a:endParaRPr lang="en-US" sz="2800" dirty="0"/>
          </a:p>
          <a:p>
            <a:pPr>
              <a:lnSpc>
                <a:spcPct val="90000"/>
              </a:lnSpc>
            </a:pPr>
            <a:endParaRPr lang="en-US"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p:txBody>
          <a:bodyPr/>
          <a:lstStyle/>
          <a:p>
            <a:pPr marL="609600" indent="-609600">
              <a:buFontTx/>
              <a:buAutoNum type="arabicPeriod" startAt="7"/>
            </a:pPr>
            <a:r>
              <a:rPr lang="en-US" u="sng"/>
              <a:t>Pronation</a:t>
            </a:r>
            <a:r>
              <a:rPr lang="en-US"/>
              <a:t>: twisting the forearm by turning palm face down (when hand is held out front)</a:t>
            </a:r>
          </a:p>
          <a:p>
            <a:pPr marL="609600" indent="-609600">
              <a:buFontTx/>
              <a:buAutoNum type="arabicPeriod" startAt="7"/>
            </a:pPr>
            <a:endParaRPr lang="en-US"/>
          </a:p>
          <a:p>
            <a:pPr marL="609600" indent="-609600">
              <a:buFontTx/>
              <a:buAutoNum type="arabicPeriod" startAt="7"/>
            </a:pPr>
            <a:r>
              <a:rPr lang="en-US" u="sng"/>
              <a:t>Supination</a:t>
            </a:r>
            <a:r>
              <a:rPr lang="en-US"/>
              <a:t>: twisting the forearm by turning palm face up (when hand it held out front)</a:t>
            </a:r>
          </a:p>
        </p:txBody>
      </p:sp>
      <p:sp>
        <p:nvSpPr>
          <p:cNvPr id="23554" name="Rectangle 2"/>
          <p:cNvSpPr>
            <a:spLocks noGrp="1" noChangeArrowheads="1"/>
          </p:cNvSpPr>
          <p:nvPr>
            <p:ph type="title"/>
          </p:nvPr>
        </p:nvSpPr>
        <p:spPr/>
        <p:txBody>
          <a:bodyPr/>
          <a:lstStyle/>
          <a:p>
            <a:endParaRPr lang="en-CA"/>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7" name="Picture 5" descr="supinationpron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066800"/>
            <a:ext cx="7315200" cy="548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p:txBody>
          <a:bodyPr/>
          <a:lstStyle/>
          <a:p>
            <a:pPr marL="609600" indent="-609600">
              <a:buFontTx/>
              <a:buAutoNum type="arabicPeriod" startAt="9"/>
            </a:pPr>
            <a:r>
              <a:rPr lang="en-US" u="sng"/>
              <a:t>Horizontal adduction</a:t>
            </a:r>
            <a:r>
              <a:rPr lang="en-US"/>
              <a:t>: movement of humerus from side-horizontal to front-horizontal Ex) pushing a barbell during a bench press</a:t>
            </a:r>
          </a:p>
          <a:p>
            <a:pPr marL="609600" indent="-609600">
              <a:buFontTx/>
              <a:buAutoNum type="arabicPeriod" startAt="9"/>
            </a:pPr>
            <a:endParaRPr lang="en-US"/>
          </a:p>
          <a:p>
            <a:pPr marL="609600" indent="-609600">
              <a:buFontTx/>
              <a:buAutoNum type="arabicPeriod" startAt="9"/>
            </a:pPr>
            <a:r>
              <a:rPr lang="en-US" u="sng"/>
              <a:t>Horizontal abduction</a:t>
            </a:r>
            <a:r>
              <a:rPr lang="en-US"/>
              <a:t>: movement of humerus from front-horizontal to side-horizontal Ex) rowing a boat</a:t>
            </a:r>
          </a:p>
        </p:txBody>
      </p:sp>
      <p:sp>
        <p:nvSpPr>
          <p:cNvPr id="24578" name="Rectangle 2"/>
          <p:cNvSpPr>
            <a:spLocks noGrp="1" noChangeArrowheads="1"/>
          </p:cNvSpPr>
          <p:nvPr>
            <p:ph type="title"/>
          </p:nvPr>
        </p:nvSpPr>
        <p:spPr/>
        <p:txBody>
          <a:bodyPr/>
          <a:lstStyle/>
          <a:p>
            <a:endParaRPr lang="en-CA"/>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42" name="Picture 6" descr="fly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609600"/>
            <a:ext cx="2773363" cy="3048000"/>
          </a:xfrm>
          <a:prstGeom prst="rect">
            <a:avLst/>
          </a:prstGeom>
          <a:noFill/>
          <a:extLst>
            <a:ext uri="{909E8E84-426E-40DD-AFC4-6F175D3DCCD1}">
              <a14:hiddenFill xmlns:a14="http://schemas.microsoft.com/office/drawing/2010/main">
                <a:solidFill>
                  <a:srgbClr val="FFFFFF"/>
                </a:solidFill>
              </a14:hiddenFill>
            </a:ext>
          </a:extLst>
        </p:spPr>
      </p:pic>
      <p:sp>
        <p:nvSpPr>
          <p:cNvPr id="167943" name="Text Box 7"/>
          <p:cNvSpPr txBox="1">
            <a:spLocks noChangeArrowheads="1"/>
          </p:cNvSpPr>
          <p:nvPr/>
        </p:nvSpPr>
        <p:spPr bwMode="auto">
          <a:xfrm>
            <a:off x="4648200" y="1527175"/>
            <a:ext cx="2967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u="sng">
                <a:solidFill>
                  <a:schemeClr val="tx2"/>
                </a:solidFill>
              </a:rPr>
              <a:t>Horizontal adduction</a:t>
            </a:r>
            <a:endParaRPr lang="en-CA" sz="2400" u="sng">
              <a:solidFill>
                <a:schemeClr val="tx2"/>
              </a:solidFill>
            </a:endParaRPr>
          </a:p>
        </p:txBody>
      </p:sp>
      <p:pic>
        <p:nvPicPr>
          <p:cNvPr id="167944" name="Picture 8" descr="cable_pu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657600"/>
            <a:ext cx="2600325" cy="2443163"/>
          </a:xfrm>
          <a:prstGeom prst="rect">
            <a:avLst/>
          </a:prstGeom>
          <a:noFill/>
          <a:extLst>
            <a:ext uri="{909E8E84-426E-40DD-AFC4-6F175D3DCCD1}">
              <a14:hiddenFill xmlns:a14="http://schemas.microsoft.com/office/drawing/2010/main">
                <a:solidFill>
                  <a:srgbClr val="FFFFFF"/>
                </a:solidFill>
              </a14:hiddenFill>
            </a:ext>
          </a:extLst>
        </p:spPr>
      </p:pic>
      <p:sp>
        <p:nvSpPr>
          <p:cNvPr id="167945" name="Text Box 9"/>
          <p:cNvSpPr txBox="1">
            <a:spLocks noChangeArrowheads="1"/>
          </p:cNvSpPr>
          <p:nvPr/>
        </p:nvSpPr>
        <p:spPr bwMode="auto">
          <a:xfrm>
            <a:off x="5318125" y="4684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CA"/>
          </a:p>
        </p:txBody>
      </p:sp>
      <p:sp>
        <p:nvSpPr>
          <p:cNvPr id="167947" name="Text Box 11"/>
          <p:cNvSpPr txBox="1">
            <a:spLocks noChangeArrowheads="1"/>
          </p:cNvSpPr>
          <p:nvPr/>
        </p:nvSpPr>
        <p:spPr bwMode="auto">
          <a:xfrm>
            <a:off x="4784725" y="4383088"/>
            <a:ext cx="2967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u="sng">
                <a:solidFill>
                  <a:schemeClr val="tx2"/>
                </a:solidFill>
              </a:rPr>
              <a:t>Horizontal abduction</a:t>
            </a:r>
            <a:endParaRPr lang="en-CA" sz="2400" u="sng">
              <a:solidFill>
                <a:schemeClr val="tx2"/>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p:txBody>
          <a:bodyPr/>
          <a:lstStyle/>
          <a:p>
            <a:pPr marL="609600" indent="-609600">
              <a:buFontTx/>
              <a:buAutoNum type="arabicPeriod" startAt="11"/>
            </a:pPr>
            <a:r>
              <a:rPr lang="en-US" u="sng"/>
              <a:t>Elevation</a:t>
            </a:r>
            <a:r>
              <a:rPr lang="en-US"/>
              <a:t>: movement upward Ex) shrugging the shoulders</a:t>
            </a:r>
          </a:p>
          <a:p>
            <a:pPr marL="609600" indent="-609600">
              <a:buFontTx/>
              <a:buAutoNum type="arabicPeriod" startAt="11"/>
            </a:pPr>
            <a:endParaRPr lang="en-US"/>
          </a:p>
          <a:p>
            <a:pPr marL="609600" indent="-609600">
              <a:buFontTx/>
              <a:buAutoNum type="arabicPeriod" startAt="11"/>
            </a:pPr>
            <a:r>
              <a:rPr lang="en-US" u="sng"/>
              <a:t>Depression</a:t>
            </a:r>
            <a:r>
              <a:rPr lang="en-US"/>
              <a:t>: movement downward</a:t>
            </a:r>
          </a:p>
        </p:txBody>
      </p:sp>
      <p:sp>
        <p:nvSpPr>
          <p:cNvPr id="25602" name="Rectangle 2"/>
          <p:cNvSpPr>
            <a:spLocks noGrp="1" noChangeArrowheads="1"/>
          </p:cNvSpPr>
          <p:nvPr>
            <p:ph type="title"/>
          </p:nvPr>
        </p:nvSpPr>
        <p:spPr/>
        <p:txBody>
          <a:bodyPr/>
          <a:lstStyle/>
          <a:p>
            <a:endParaRPr lang="en-CA"/>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2" name="Picture 4" descr="shru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33400"/>
            <a:ext cx="2987675" cy="3535363"/>
          </a:xfrm>
          <a:prstGeom prst="rect">
            <a:avLst/>
          </a:prstGeom>
          <a:noFill/>
          <a:extLst>
            <a:ext uri="{909E8E84-426E-40DD-AFC4-6F175D3DCCD1}">
              <a14:hiddenFill xmlns:a14="http://schemas.microsoft.com/office/drawing/2010/main">
                <a:solidFill>
                  <a:srgbClr val="FFFFFF"/>
                </a:solidFill>
              </a14:hiddenFill>
            </a:ext>
          </a:extLst>
        </p:spPr>
      </p:pic>
      <p:sp>
        <p:nvSpPr>
          <p:cNvPr id="171013" name="Text Box 5"/>
          <p:cNvSpPr txBox="1">
            <a:spLocks noChangeArrowheads="1"/>
          </p:cNvSpPr>
          <p:nvPr/>
        </p:nvSpPr>
        <p:spPr bwMode="auto">
          <a:xfrm>
            <a:off x="4175125" y="1868488"/>
            <a:ext cx="1439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u="sng">
                <a:solidFill>
                  <a:schemeClr val="tx2"/>
                </a:solidFill>
              </a:rPr>
              <a:t>Elevation</a:t>
            </a:r>
            <a:endParaRPr lang="en-CA" sz="2400" u="sng">
              <a:solidFill>
                <a:schemeClr val="tx2"/>
              </a:solidFill>
            </a:endParaRPr>
          </a:p>
        </p:txBody>
      </p:sp>
      <p:pic>
        <p:nvPicPr>
          <p:cNvPr id="171015" name="Picture 7" descr="shoulder_depression_seated_r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962400"/>
            <a:ext cx="4267200" cy="2405063"/>
          </a:xfrm>
          <a:prstGeom prst="rect">
            <a:avLst/>
          </a:prstGeom>
          <a:noFill/>
          <a:extLst>
            <a:ext uri="{909E8E84-426E-40DD-AFC4-6F175D3DCCD1}">
              <a14:hiddenFill xmlns:a14="http://schemas.microsoft.com/office/drawing/2010/main">
                <a:solidFill>
                  <a:srgbClr val="FFFFFF"/>
                </a:solidFill>
              </a14:hiddenFill>
            </a:ext>
          </a:extLst>
        </p:spPr>
      </p:pic>
      <p:sp>
        <p:nvSpPr>
          <p:cNvPr id="171016" name="Text Box 8"/>
          <p:cNvSpPr txBox="1">
            <a:spLocks noChangeArrowheads="1"/>
          </p:cNvSpPr>
          <p:nvPr/>
        </p:nvSpPr>
        <p:spPr bwMode="auto">
          <a:xfrm>
            <a:off x="5394325" y="4916488"/>
            <a:ext cx="1728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u="sng">
                <a:solidFill>
                  <a:schemeClr val="tx2"/>
                </a:solidFill>
              </a:rPr>
              <a:t>Depression</a:t>
            </a:r>
            <a:endParaRPr lang="en-CA" sz="2400" u="sng">
              <a:solidFill>
                <a:schemeClr val="tx2"/>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7" name="Picture 5" descr="File:Sternocleidomastoideus.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762000"/>
            <a:ext cx="3343275" cy="5448300"/>
          </a:xfrm>
          <a:prstGeom prst="rect">
            <a:avLst/>
          </a:prstGeom>
          <a:noFill/>
          <a:extLst>
            <a:ext uri="{909E8E84-426E-40DD-AFC4-6F175D3DCCD1}">
              <a14:hiddenFill xmlns:a14="http://schemas.microsoft.com/office/drawing/2010/main">
                <a:solidFill>
                  <a:srgbClr val="FFFFFF"/>
                </a:solidFill>
              </a14:hiddenFill>
            </a:ext>
          </a:extLst>
        </p:spPr>
      </p:pic>
      <p:sp>
        <p:nvSpPr>
          <p:cNvPr id="172038" name="Text Box 6"/>
          <p:cNvSpPr txBox="1">
            <a:spLocks noChangeArrowheads="1"/>
          </p:cNvSpPr>
          <p:nvPr/>
        </p:nvSpPr>
        <p:spPr bwMode="auto">
          <a:xfrm>
            <a:off x="4648200" y="533400"/>
            <a:ext cx="4084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sz="2400"/>
              <a:t>Sternocleidomastoid muscle </a:t>
            </a:r>
          </a:p>
        </p:txBody>
      </p:sp>
      <p:sp>
        <p:nvSpPr>
          <p:cNvPr id="172039" name="Text Box 7"/>
          <p:cNvSpPr txBox="1">
            <a:spLocks noChangeArrowheads="1"/>
          </p:cNvSpPr>
          <p:nvPr/>
        </p:nvSpPr>
        <p:spPr bwMode="auto">
          <a:xfrm>
            <a:off x="4572000" y="1600200"/>
            <a:ext cx="4119563"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sz="2000">
                <a:solidFill>
                  <a:schemeClr val="tx2"/>
                </a:solidFill>
              </a:rPr>
              <a:t>is a paired muscle in the </a:t>
            </a:r>
          </a:p>
          <a:p>
            <a:r>
              <a:rPr lang="en-CA" sz="2000">
                <a:solidFill>
                  <a:schemeClr val="tx2"/>
                </a:solidFill>
                <a:hlinkClick r:id="rId4" tooltip="Superficial"/>
              </a:rPr>
              <a:t>superficial</a:t>
            </a:r>
            <a:r>
              <a:rPr lang="en-CA" sz="2000">
                <a:solidFill>
                  <a:schemeClr val="tx2"/>
                </a:solidFill>
              </a:rPr>
              <a:t> layers of the </a:t>
            </a:r>
          </a:p>
          <a:p>
            <a:r>
              <a:rPr lang="en-CA" sz="2000">
                <a:solidFill>
                  <a:schemeClr val="tx2"/>
                </a:solidFill>
                <a:hlinkClick r:id="rId5" tooltip="Anterior"/>
              </a:rPr>
              <a:t>anterior</a:t>
            </a:r>
            <a:r>
              <a:rPr lang="en-CA" sz="2000">
                <a:solidFill>
                  <a:schemeClr val="tx2"/>
                </a:solidFill>
              </a:rPr>
              <a:t> portion of the </a:t>
            </a:r>
            <a:r>
              <a:rPr lang="en-CA" sz="2000">
                <a:solidFill>
                  <a:schemeClr val="tx2"/>
                </a:solidFill>
                <a:hlinkClick r:id="rId6" tooltip="Neck"/>
              </a:rPr>
              <a:t>neck</a:t>
            </a:r>
            <a:r>
              <a:rPr lang="en-CA" sz="2000">
                <a:solidFill>
                  <a:schemeClr val="tx2"/>
                </a:solidFill>
              </a:rPr>
              <a:t>. </a:t>
            </a:r>
          </a:p>
          <a:p>
            <a:r>
              <a:rPr lang="en-CA" sz="2000">
                <a:solidFill>
                  <a:schemeClr val="tx2"/>
                </a:solidFill>
              </a:rPr>
              <a:t>It acts to flex and rotate the head.</a:t>
            </a:r>
          </a:p>
          <a:p>
            <a:r>
              <a:rPr lang="en-CA" sz="2000">
                <a:solidFill>
                  <a:schemeClr val="tx2"/>
                </a:solidFill>
              </a:rPr>
              <a:t>It originates at the sternum and </a:t>
            </a:r>
          </a:p>
          <a:p>
            <a:r>
              <a:rPr lang="en-CA" sz="2000">
                <a:solidFill>
                  <a:schemeClr val="tx2"/>
                </a:solidFill>
              </a:rPr>
              <a:t>clavicle; and inserts in the mastoid </a:t>
            </a:r>
          </a:p>
          <a:p>
            <a:r>
              <a:rPr lang="en-CA" sz="2000">
                <a:solidFill>
                  <a:schemeClr val="tx2"/>
                </a:solidFill>
              </a:rPr>
              <a:t>process. </a:t>
            </a:r>
            <a:endParaRPr lang="en-CA"/>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61" name="Picture 5" descr="Trapezius Gray409.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57200"/>
            <a:ext cx="2762250" cy="6172200"/>
          </a:xfrm>
          <a:prstGeom prst="rect">
            <a:avLst/>
          </a:prstGeom>
          <a:noFill/>
          <a:extLst>
            <a:ext uri="{909E8E84-426E-40DD-AFC4-6F175D3DCCD1}">
              <a14:hiddenFill xmlns:a14="http://schemas.microsoft.com/office/drawing/2010/main">
                <a:solidFill>
                  <a:srgbClr val="FFFFFF"/>
                </a:solidFill>
              </a14:hiddenFill>
            </a:ext>
          </a:extLst>
        </p:spPr>
      </p:pic>
      <p:sp>
        <p:nvSpPr>
          <p:cNvPr id="173062" name="Text Box 6"/>
          <p:cNvSpPr txBox="1">
            <a:spLocks noChangeArrowheads="1"/>
          </p:cNvSpPr>
          <p:nvPr/>
        </p:nvSpPr>
        <p:spPr bwMode="auto">
          <a:xfrm>
            <a:off x="4495800" y="685800"/>
            <a:ext cx="34274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sz="3200">
                <a:solidFill>
                  <a:schemeClr val="tx2"/>
                </a:solidFill>
              </a:rPr>
              <a:t>Trapezius muscle</a:t>
            </a:r>
            <a:r>
              <a:rPr lang="en-CA"/>
              <a:t> </a:t>
            </a:r>
          </a:p>
        </p:txBody>
      </p:sp>
      <p:sp>
        <p:nvSpPr>
          <p:cNvPr id="173063" name="Text Box 7"/>
          <p:cNvSpPr txBox="1">
            <a:spLocks noChangeArrowheads="1"/>
          </p:cNvSpPr>
          <p:nvPr/>
        </p:nvSpPr>
        <p:spPr bwMode="auto">
          <a:xfrm>
            <a:off x="4210050" y="1981200"/>
            <a:ext cx="4781551"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Arial" pitchFamily="34" charset="0"/>
              <a:buChar char="•"/>
            </a:pPr>
            <a:r>
              <a:rPr lang="en-CA" dirty="0">
                <a:solidFill>
                  <a:schemeClr val="tx2"/>
                </a:solidFill>
              </a:rPr>
              <a:t>the </a:t>
            </a:r>
            <a:r>
              <a:rPr lang="en-CA" b="1" dirty="0">
                <a:solidFill>
                  <a:schemeClr val="tx2"/>
                </a:solidFill>
              </a:rPr>
              <a:t>trapezius</a:t>
            </a:r>
            <a:r>
              <a:rPr lang="en-CA" dirty="0">
                <a:solidFill>
                  <a:schemeClr val="tx2"/>
                </a:solidFill>
              </a:rPr>
              <a:t> is a </a:t>
            </a:r>
            <a:r>
              <a:rPr lang="en-CA" dirty="0" smtClean="0">
                <a:solidFill>
                  <a:schemeClr val="tx2"/>
                </a:solidFill>
              </a:rPr>
              <a:t>large </a:t>
            </a:r>
            <a:r>
              <a:rPr lang="en-CA" dirty="0" smtClean="0">
                <a:solidFill>
                  <a:schemeClr val="tx2"/>
                </a:solidFill>
                <a:hlinkClick r:id="rId4" tooltip="Superficial"/>
              </a:rPr>
              <a:t>superficial</a:t>
            </a:r>
            <a:r>
              <a:rPr lang="en-CA" dirty="0" smtClean="0">
                <a:solidFill>
                  <a:schemeClr val="tx2"/>
                </a:solidFill>
              </a:rPr>
              <a:t> </a:t>
            </a:r>
            <a:r>
              <a:rPr lang="en-CA" dirty="0">
                <a:solidFill>
                  <a:schemeClr val="tx2"/>
                </a:solidFill>
                <a:hlinkClick r:id="rId5" tooltip="Muscle"/>
              </a:rPr>
              <a:t>muscle</a:t>
            </a:r>
            <a:r>
              <a:rPr lang="en-CA" dirty="0">
                <a:solidFill>
                  <a:schemeClr val="tx2"/>
                </a:solidFill>
              </a:rPr>
              <a:t> that </a:t>
            </a:r>
            <a:r>
              <a:rPr lang="en-CA" dirty="0" smtClean="0">
                <a:solidFill>
                  <a:schemeClr val="tx2"/>
                </a:solidFill>
              </a:rPr>
              <a:t>extends longitudinally </a:t>
            </a:r>
            <a:r>
              <a:rPr lang="en-CA" dirty="0">
                <a:solidFill>
                  <a:schemeClr val="tx2"/>
                </a:solidFill>
              </a:rPr>
              <a:t>from the occipital </a:t>
            </a:r>
            <a:r>
              <a:rPr lang="en-CA" dirty="0" smtClean="0">
                <a:solidFill>
                  <a:schemeClr val="tx2"/>
                </a:solidFill>
              </a:rPr>
              <a:t>bone </a:t>
            </a:r>
            <a:r>
              <a:rPr lang="en-CA" dirty="0">
                <a:solidFill>
                  <a:schemeClr val="tx2"/>
                </a:solidFill>
              </a:rPr>
              <a:t>to the lower </a:t>
            </a:r>
            <a:r>
              <a:rPr lang="en-CA" dirty="0">
                <a:solidFill>
                  <a:schemeClr val="tx2"/>
                </a:solidFill>
                <a:hlinkClick r:id="rId6" tooltip="Thoracic vertebrae"/>
              </a:rPr>
              <a:t>thoracic vertebrae</a:t>
            </a:r>
            <a:r>
              <a:rPr lang="en-CA" dirty="0">
                <a:solidFill>
                  <a:schemeClr val="tx2"/>
                </a:solidFill>
              </a:rPr>
              <a:t> </a:t>
            </a:r>
            <a:r>
              <a:rPr lang="en-CA" dirty="0" smtClean="0">
                <a:solidFill>
                  <a:schemeClr val="tx2"/>
                </a:solidFill>
              </a:rPr>
              <a:t>and </a:t>
            </a:r>
            <a:r>
              <a:rPr lang="en-CA" dirty="0">
                <a:solidFill>
                  <a:schemeClr val="tx2"/>
                </a:solidFill>
              </a:rPr>
              <a:t>laterally to the spine of </a:t>
            </a:r>
            <a:r>
              <a:rPr lang="en-CA" dirty="0" smtClean="0">
                <a:solidFill>
                  <a:schemeClr val="tx2"/>
                </a:solidFill>
              </a:rPr>
              <a:t>the </a:t>
            </a:r>
            <a:r>
              <a:rPr lang="en-CA" dirty="0">
                <a:solidFill>
                  <a:schemeClr val="tx2"/>
                </a:solidFill>
                <a:hlinkClick r:id="rId7" tooltip="Scapula"/>
              </a:rPr>
              <a:t>scapula</a:t>
            </a:r>
            <a:r>
              <a:rPr lang="en-CA" dirty="0">
                <a:solidFill>
                  <a:schemeClr val="tx2"/>
                </a:solidFill>
              </a:rPr>
              <a:t> (shoulder blade). </a:t>
            </a:r>
          </a:p>
          <a:p>
            <a:pPr marL="285750" indent="-285750">
              <a:buFont typeface="Arial" pitchFamily="34" charset="0"/>
              <a:buChar char="•"/>
            </a:pPr>
            <a:r>
              <a:rPr lang="en-CA" dirty="0">
                <a:solidFill>
                  <a:schemeClr val="tx2"/>
                </a:solidFill>
              </a:rPr>
              <a:t>F</a:t>
            </a:r>
            <a:r>
              <a:rPr lang="en-CA" dirty="0" smtClean="0">
                <a:solidFill>
                  <a:schemeClr val="tx2"/>
                </a:solidFill>
              </a:rPr>
              <a:t>unctions </a:t>
            </a:r>
            <a:r>
              <a:rPr lang="en-CA" dirty="0">
                <a:solidFill>
                  <a:schemeClr val="tx2"/>
                </a:solidFill>
              </a:rPr>
              <a:t>are to move the </a:t>
            </a:r>
            <a:r>
              <a:rPr lang="en-CA" dirty="0" smtClean="0">
                <a:solidFill>
                  <a:schemeClr val="tx2"/>
                </a:solidFill>
              </a:rPr>
              <a:t>scapulae </a:t>
            </a:r>
            <a:r>
              <a:rPr lang="en-CA" dirty="0">
                <a:solidFill>
                  <a:schemeClr val="tx2"/>
                </a:solidFill>
              </a:rPr>
              <a:t>and support the </a:t>
            </a:r>
            <a:r>
              <a:rPr lang="en-CA" dirty="0" smtClean="0">
                <a:solidFill>
                  <a:schemeClr val="tx2"/>
                </a:solidFill>
                <a:hlinkClick r:id="rId8" tooltip="Arm"/>
              </a:rPr>
              <a:t>arm</a:t>
            </a:r>
            <a:r>
              <a:rPr lang="en-CA" dirty="0" smtClean="0">
                <a:solidFill>
                  <a:schemeClr val="tx2"/>
                </a:solidFill>
              </a:rPr>
              <a:t>.</a:t>
            </a:r>
          </a:p>
          <a:p>
            <a:pPr marL="285750" indent="-285750">
              <a:buFont typeface="Arial" pitchFamily="34" charset="0"/>
              <a:buChar char="•"/>
            </a:pPr>
            <a:r>
              <a:rPr lang="en-CA" dirty="0" smtClean="0">
                <a:solidFill>
                  <a:schemeClr val="tx2"/>
                </a:solidFill>
              </a:rPr>
              <a:t>The </a:t>
            </a:r>
            <a:r>
              <a:rPr lang="en-CA" dirty="0">
                <a:solidFill>
                  <a:schemeClr val="tx2"/>
                </a:solidFill>
              </a:rPr>
              <a:t>trapezius has </a:t>
            </a:r>
            <a:r>
              <a:rPr lang="en-CA" b="1" dirty="0">
                <a:solidFill>
                  <a:schemeClr val="tx2"/>
                </a:solidFill>
              </a:rPr>
              <a:t>three functional </a:t>
            </a:r>
            <a:r>
              <a:rPr lang="en-CA" b="1" dirty="0" smtClean="0">
                <a:solidFill>
                  <a:schemeClr val="tx2"/>
                </a:solidFill>
              </a:rPr>
              <a:t>regions</a:t>
            </a:r>
            <a:r>
              <a:rPr lang="en-CA" dirty="0">
                <a:solidFill>
                  <a:schemeClr val="tx2"/>
                </a:solidFill>
              </a:rPr>
              <a:t>: the </a:t>
            </a:r>
            <a:r>
              <a:rPr lang="en-CA" i="1" dirty="0">
                <a:solidFill>
                  <a:schemeClr val="tx2"/>
                </a:solidFill>
              </a:rPr>
              <a:t>superior</a:t>
            </a:r>
            <a:r>
              <a:rPr lang="en-CA" dirty="0">
                <a:solidFill>
                  <a:schemeClr val="tx2"/>
                </a:solidFill>
              </a:rPr>
              <a:t> region </a:t>
            </a:r>
            <a:r>
              <a:rPr lang="en-CA" dirty="0" smtClean="0">
                <a:solidFill>
                  <a:schemeClr val="tx2"/>
                </a:solidFill>
              </a:rPr>
              <a:t>(</a:t>
            </a:r>
            <a:r>
              <a:rPr lang="en-CA" dirty="0">
                <a:solidFill>
                  <a:schemeClr val="tx2"/>
                </a:solidFill>
              </a:rPr>
              <a:t>descending part), which </a:t>
            </a:r>
            <a:r>
              <a:rPr lang="en-CA" dirty="0" smtClean="0">
                <a:solidFill>
                  <a:schemeClr val="tx2"/>
                </a:solidFill>
              </a:rPr>
              <a:t>supports the </a:t>
            </a:r>
            <a:r>
              <a:rPr lang="en-CA" dirty="0">
                <a:solidFill>
                  <a:schemeClr val="tx2"/>
                </a:solidFill>
              </a:rPr>
              <a:t>weight of the arm; the </a:t>
            </a:r>
            <a:r>
              <a:rPr lang="en-CA" i="1" dirty="0">
                <a:solidFill>
                  <a:schemeClr val="tx2"/>
                </a:solidFill>
              </a:rPr>
              <a:t>intermediate</a:t>
            </a:r>
            <a:r>
              <a:rPr lang="en-CA" dirty="0">
                <a:solidFill>
                  <a:schemeClr val="tx2"/>
                </a:solidFill>
              </a:rPr>
              <a:t> </a:t>
            </a:r>
            <a:r>
              <a:rPr lang="en-CA" dirty="0" smtClean="0">
                <a:solidFill>
                  <a:schemeClr val="tx2"/>
                </a:solidFill>
              </a:rPr>
              <a:t>region </a:t>
            </a:r>
            <a:r>
              <a:rPr lang="en-CA" dirty="0">
                <a:solidFill>
                  <a:schemeClr val="tx2"/>
                </a:solidFill>
              </a:rPr>
              <a:t>(transverse part), which retracts </a:t>
            </a:r>
            <a:r>
              <a:rPr lang="en-CA" dirty="0" smtClean="0">
                <a:solidFill>
                  <a:schemeClr val="tx2"/>
                </a:solidFill>
              </a:rPr>
              <a:t>the </a:t>
            </a:r>
            <a:r>
              <a:rPr lang="en-CA" dirty="0">
                <a:solidFill>
                  <a:schemeClr val="tx2"/>
                </a:solidFill>
              </a:rPr>
              <a:t>scapulae; and the </a:t>
            </a:r>
            <a:r>
              <a:rPr lang="en-CA" i="1" dirty="0">
                <a:solidFill>
                  <a:schemeClr val="tx2"/>
                </a:solidFill>
              </a:rPr>
              <a:t>inferior</a:t>
            </a:r>
            <a:r>
              <a:rPr lang="en-CA" dirty="0">
                <a:solidFill>
                  <a:schemeClr val="tx2"/>
                </a:solidFill>
              </a:rPr>
              <a:t> </a:t>
            </a:r>
            <a:r>
              <a:rPr lang="en-CA" dirty="0" smtClean="0">
                <a:solidFill>
                  <a:schemeClr val="tx2"/>
                </a:solidFill>
              </a:rPr>
              <a:t>region (ascending </a:t>
            </a:r>
            <a:r>
              <a:rPr lang="en-CA" dirty="0">
                <a:solidFill>
                  <a:schemeClr val="tx2"/>
                </a:solidFill>
              </a:rPr>
              <a:t>part), which medially rotates </a:t>
            </a:r>
            <a:r>
              <a:rPr lang="en-CA" dirty="0" smtClean="0">
                <a:solidFill>
                  <a:schemeClr val="tx2"/>
                </a:solidFill>
              </a:rPr>
              <a:t>and </a:t>
            </a:r>
            <a:r>
              <a:rPr lang="en-CA" dirty="0">
                <a:solidFill>
                  <a:schemeClr val="tx2"/>
                </a:solidFill>
              </a:rPr>
              <a:t>depresses the scapulae.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2" name="Rectangle 4"/>
          <p:cNvSpPr>
            <a:spLocks noChangeArrowheads="1"/>
          </p:cNvSpPr>
          <p:nvPr/>
        </p:nvSpPr>
        <p:spPr bwMode="auto">
          <a:xfrm>
            <a:off x="3581400" y="838200"/>
            <a:ext cx="3905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3600">
                <a:solidFill>
                  <a:schemeClr val="tx2"/>
                </a:solidFill>
              </a:rPr>
              <a:t>Rhomboid muscle</a:t>
            </a:r>
            <a:r>
              <a:rPr lang="en-US"/>
              <a:t> </a:t>
            </a:r>
          </a:p>
        </p:txBody>
      </p:sp>
      <p:pic>
        <p:nvPicPr>
          <p:cNvPr id="176135" name="Picture 7" descr="File:Rhomboidei.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76400"/>
            <a:ext cx="3276600" cy="4800600"/>
          </a:xfrm>
          <a:prstGeom prst="rect">
            <a:avLst/>
          </a:prstGeom>
          <a:noFill/>
          <a:extLst>
            <a:ext uri="{909E8E84-426E-40DD-AFC4-6F175D3DCCD1}">
              <a14:hiddenFill xmlns:a14="http://schemas.microsoft.com/office/drawing/2010/main">
                <a:solidFill>
                  <a:srgbClr val="FFFFFF"/>
                </a:solidFill>
              </a14:hiddenFill>
            </a:ext>
          </a:extLst>
        </p:spPr>
      </p:pic>
      <p:sp>
        <p:nvSpPr>
          <p:cNvPr id="176136" name="Text Box 8"/>
          <p:cNvSpPr txBox="1">
            <a:spLocks noChangeArrowheads="1"/>
          </p:cNvSpPr>
          <p:nvPr/>
        </p:nvSpPr>
        <p:spPr bwMode="auto">
          <a:xfrm>
            <a:off x="4251325" y="2068513"/>
            <a:ext cx="46609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sz="2000">
                <a:solidFill>
                  <a:schemeClr val="tx2"/>
                </a:solidFill>
              </a:rPr>
              <a:t>often simply called the </a:t>
            </a:r>
            <a:r>
              <a:rPr lang="en-CA" sz="2000" b="1">
                <a:solidFill>
                  <a:schemeClr val="tx2"/>
                </a:solidFill>
              </a:rPr>
              <a:t>rhomboids</a:t>
            </a:r>
            <a:r>
              <a:rPr lang="en-CA" sz="2000">
                <a:solidFill>
                  <a:schemeClr val="tx2"/>
                </a:solidFill>
              </a:rPr>
              <a:t>, </a:t>
            </a:r>
          </a:p>
          <a:p>
            <a:r>
              <a:rPr lang="en-CA" sz="2000">
                <a:solidFill>
                  <a:schemeClr val="tx2"/>
                </a:solidFill>
              </a:rPr>
              <a:t>are </a:t>
            </a:r>
            <a:r>
              <a:rPr lang="en-CA" sz="2000">
                <a:solidFill>
                  <a:schemeClr val="tx2"/>
                </a:solidFill>
                <a:hlinkClick r:id="rId4" tooltip="Rhombus"/>
              </a:rPr>
              <a:t>rhombus</a:t>
            </a:r>
            <a:r>
              <a:rPr lang="en-CA" sz="2000">
                <a:solidFill>
                  <a:schemeClr val="tx2"/>
                </a:solidFill>
              </a:rPr>
              <a:t>-shaped muscles </a:t>
            </a:r>
          </a:p>
          <a:p>
            <a:r>
              <a:rPr lang="en-CA" sz="2000">
                <a:solidFill>
                  <a:schemeClr val="tx2"/>
                </a:solidFill>
              </a:rPr>
              <a:t>associated with the </a:t>
            </a:r>
            <a:r>
              <a:rPr lang="en-CA" sz="2000">
                <a:solidFill>
                  <a:schemeClr val="tx2"/>
                </a:solidFill>
                <a:hlinkClick r:id="rId5" tooltip="Scapula"/>
              </a:rPr>
              <a:t>scapula</a:t>
            </a:r>
            <a:r>
              <a:rPr lang="en-CA" sz="2000">
                <a:solidFill>
                  <a:schemeClr val="tx2"/>
                </a:solidFill>
              </a:rPr>
              <a:t> and </a:t>
            </a:r>
          </a:p>
          <a:p>
            <a:r>
              <a:rPr lang="en-CA" sz="2000">
                <a:solidFill>
                  <a:schemeClr val="tx2"/>
                </a:solidFill>
              </a:rPr>
              <a:t>are chiefly responsible for its retraction.</a:t>
            </a:r>
            <a:r>
              <a:rPr lang="en-CA"/>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5" name="Picture 5" descr="Deltoideus.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09600"/>
            <a:ext cx="260985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174087" name="Picture 7" descr="ANd9GcTIJ-N1TCbLB4heQWDTEV9T5XZqNO_BEv4V2-ULC4sWUR99ZZ8&amp;t=1&amp;usg=__vBo-YNtTKS-1NHFaLWvn7B6Z_x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114800"/>
            <a:ext cx="2228850" cy="2286000"/>
          </a:xfrm>
          <a:prstGeom prst="rect">
            <a:avLst/>
          </a:prstGeom>
          <a:noFill/>
          <a:extLst>
            <a:ext uri="{909E8E84-426E-40DD-AFC4-6F175D3DCCD1}">
              <a14:hiddenFill xmlns:a14="http://schemas.microsoft.com/office/drawing/2010/main">
                <a:solidFill>
                  <a:srgbClr val="FFFFFF"/>
                </a:solidFill>
              </a14:hiddenFill>
            </a:ext>
          </a:extLst>
        </p:spPr>
      </p:pic>
      <p:sp>
        <p:nvSpPr>
          <p:cNvPr id="174088" name="Text Box 8"/>
          <p:cNvSpPr txBox="1">
            <a:spLocks noChangeArrowheads="1"/>
          </p:cNvSpPr>
          <p:nvPr/>
        </p:nvSpPr>
        <p:spPr bwMode="auto">
          <a:xfrm>
            <a:off x="212725" y="1789113"/>
            <a:ext cx="1222375"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t>Back view</a:t>
            </a:r>
          </a:p>
        </p:txBody>
      </p:sp>
      <p:sp>
        <p:nvSpPr>
          <p:cNvPr id="174089" name="Text Box 9"/>
          <p:cNvSpPr txBox="1">
            <a:spLocks noChangeArrowheads="1"/>
          </p:cNvSpPr>
          <p:nvPr/>
        </p:nvSpPr>
        <p:spPr bwMode="auto">
          <a:xfrm>
            <a:off x="212725" y="4760913"/>
            <a:ext cx="1171575"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t>Side view</a:t>
            </a:r>
          </a:p>
        </p:txBody>
      </p:sp>
      <p:sp>
        <p:nvSpPr>
          <p:cNvPr id="174090" name="Text Box 10"/>
          <p:cNvSpPr txBox="1">
            <a:spLocks noChangeArrowheads="1"/>
          </p:cNvSpPr>
          <p:nvPr/>
        </p:nvSpPr>
        <p:spPr bwMode="auto">
          <a:xfrm>
            <a:off x="3489325" y="2017713"/>
            <a:ext cx="1247775"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a:t>Front view</a:t>
            </a:r>
          </a:p>
        </p:txBody>
      </p:sp>
      <p:sp>
        <p:nvSpPr>
          <p:cNvPr id="174092" name="Text Box 12"/>
          <p:cNvSpPr txBox="1">
            <a:spLocks noChangeArrowheads="1"/>
          </p:cNvSpPr>
          <p:nvPr/>
        </p:nvSpPr>
        <p:spPr bwMode="auto">
          <a:xfrm>
            <a:off x="4800600" y="1828800"/>
            <a:ext cx="4065588"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sz="2000" dirty="0">
                <a:solidFill>
                  <a:schemeClr val="tx2"/>
                </a:solidFill>
              </a:rPr>
              <a:t>The </a:t>
            </a:r>
            <a:r>
              <a:rPr lang="en-CA" sz="2000" b="1" dirty="0">
                <a:solidFill>
                  <a:schemeClr val="tx2"/>
                </a:solidFill>
              </a:rPr>
              <a:t>deltoid muscle</a:t>
            </a:r>
            <a:r>
              <a:rPr lang="en-CA" sz="2000" dirty="0">
                <a:solidFill>
                  <a:schemeClr val="tx2"/>
                </a:solidFill>
              </a:rPr>
              <a:t> is the </a:t>
            </a:r>
          </a:p>
          <a:p>
            <a:r>
              <a:rPr lang="en-CA" sz="2000" dirty="0">
                <a:solidFill>
                  <a:schemeClr val="tx2"/>
                </a:solidFill>
                <a:hlinkClick r:id="rId5" tooltip="Muscle"/>
              </a:rPr>
              <a:t>muscle</a:t>
            </a:r>
            <a:r>
              <a:rPr lang="en-CA" sz="2000" dirty="0">
                <a:solidFill>
                  <a:schemeClr val="tx2"/>
                </a:solidFill>
              </a:rPr>
              <a:t> forming the rounded </a:t>
            </a:r>
          </a:p>
          <a:p>
            <a:r>
              <a:rPr lang="en-CA" sz="2000" dirty="0">
                <a:solidFill>
                  <a:schemeClr val="tx2"/>
                </a:solidFill>
              </a:rPr>
              <a:t>contour of the </a:t>
            </a:r>
            <a:r>
              <a:rPr lang="en-CA" sz="2000" dirty="0">
                <a:solidFill>
                  <a:schemeClr val="tx2"/>
                </a:solidFill>
                <a:hlinkClick r:id="rId6" tooltip="Shoulder"/>
              </a:rPr>
              <a:t>shoulder</a:t>
            </a:r>
            <a:r>
              <a:rPr lang="en-CA" sz="2000" dirty="0">
                <a:solidFill>
                  <a:schemeClr val="tx2"/>
                </a:solidFill>
              </a:rPr>
              <a:t>. The </a:t>
            </a:r>
          </a:p>
          <a:p>
            <a:r>
              <a:rPr lang="en-CA" sz="2000" dirty="0">
                <a:solidFill>
                  <a:schemeClr val="tx2"/>
                </a:solidFill>
              </a:rPr>
              <a:t>deltoid is the prime mover of </a:t>
            </a:r>
          </a:p>
          <a:p>
            <a:r>
              <a:rPr lang="en-CA" sz="2000" dirty="0">
                <a:solidFill>
                  <a:schemeClr val="tx2"/>
                </a:solidFill>
              </a:rPr>
              <a:t>arm abduction along the frontal </a:t>
            </a:r>
          </a:p>
          <a:p>
            <a:r>
              <a:rPr lang="en-CA" sz="2000" dirty="0">
                <a:solidFill>
                  <a:schemeClr val="tx2"/>
                </a:solidFill>
              </a:rPr>
              <a:t>plane. The deltoid muscle also </a:t>
            </a:r>
          </a:p>
          <a:p>
            <a:r>
              <a:rPr lang="en-CA" sz="2000" dirty="0">
                <a:solidFill>
                  <a:schemeClr val="tx2"/>
                </a:solidFill>
              </a:rPr>
              <a:t>helps the </a:t>
            </a:r>
            <a:r>
              <a:rPr lang="en-CA" sz="2000" dirty="0" err="1">
                <a:solidFill>
                  <a:schemeClr val="tx2"/>
                </a:solidFill>
              </a:rPr>
              <a:t>pectoralis</a:t>
            </a:r>
            <a:r>
              <a:rPr lang="en-CA" sz="2000" dirty="0">
                <a:solidFill>
                  <a:schemeClr val="tx2"/>
                </a:solidFill>
              </a:rPr>
              <a:t> major in </a:t>
            </a:r>
          </a:p>
          <a:p>
            <a:r>
              <a:rPr lang="en-CA" sz="2000" dirty="0">
                <a:solidFill>
                  <a:schemeClr val="tx2"/>
                </a:solidFill>
              </a:rPr>
              <a:t>shoulder flexion and the </a:t>
            </a:r>
            <a:r>
              <a:rPr lang="en-CA" sz="2000" dirty="0" err="1">
                <a:solidFill>
                  <a:schemeClr val="tx2"/>
                </a:solidFill>
              </a:rPr>
              <a:t>latissimus</a:t>
            </a:r>
            <a:endParaRPr lang="en-CA" sz="2000" dirty="0">
              <a:solidFill>
                <a:schemeClr val="tx2"/>
              </a:solidFill>
            </a:endParaRPr>
          </a:p>
          <a:p>
            <a:r>
              <a:rPr lang="en-CA" sz="2000" dirty="0" err="1">
                <a:solidFill>
                  <a:schemeClr val="tx2"/>
                </a:solidFill>
              </a:rPr>
              <a:t>dorsi</a:t>
            </a:r>
            <a:r>
              <a:rPr lang="en-CA" sz="2000" dirty="0">
                <a:solidFill>
                  <a:schemeClr val="tx2"/>
                </a:solidFill>
              </a:rPr>
              <a:t> in shoulder extension. </a:t>
            </a:r>
          </a:p>
        </p:txBody>
      </p:sp>
      <p:sp>
        <p:nvSpPr>
          <p:cNvPr id="174093" name="Text Box 13"/>
          <p:cNvSpPr txBox="1">
            <a:spLocks noChangeArrowheads="1"/>
          </p:cNvSpPr>
          <p:nvPr/>
        </p:nvSpPr>
        <p:spPr bwMode="auto">
          <a:xfrm>
            <a:off x="4267200" y="609600"/>
            <a:ext cx="3435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sz="3600" b="1">
                <a:solidFill>
                  <a:schemeClr val="tx2"/>
                </a:solidFill>
              </a:rPr>
              <a:t>Deltoid muscle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9" name="Picture 7" descr="muscle_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350" y="228600"/>
            <a:ext cx="5240338" cy="647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9" name="Picture 5" descr="File:Latissimus dorsi.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3800475" cy="4800600"/>
          </a:xfrm>
          <a:prstGeom prst="rect">
            <a:avLst/>
          </a:prstGeom>
          <a:noFill/>
          <a:extLst>
            <a:ext uri="{909E8E84-426E-40DD-AFC4-6F175D3DCCD1}">
              <a14:hiddenFill xmlns:a14="http://schemas.microsoft.com/office/drawing/2010/main">
                <a:solidFill>
                  <a:srgbClr val="FFFFFF"/>
                </a:solidFill>
              </a14:hiddenFill>
            </a:ext>
          </a:extLst>
        </p:spPr>
      </p:pic>
      <p:sp>
        <p:nvSpPr>
          <p:cNvPr id="175110" name="Rectangle 6"/>
          <p:cNvSpPr>
            <a:spLocks noChangeArrowheads="1"/>
          </p:cNvSpPr>
          <p:nvPr/>
        </p:nvSpPr>
        <p:spPr bwMode="auto">
          <a:xfrm>
            <a:off x="2895600" y="838200"/>
            <a:ext cx="5162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3600">
                <a:solidFill>
                  <a:schemeClr val="tx2"/>
                </a:solidFill>
              </a:rPr>
              <a:t>Latissimus dorsi muscle</a:t>
            </a:r>
            <a:r>
              <a:rPr lang="en-US" sz="3600"/>
              <a:t> </a:t>
            </a:r>
          </a:p>
        </p:txBody>
      </p:sp>
      <p:sp>
        <p:nvSpPr>
          <p:cNvPr id="175111" name="Text Box 7"/>
          <p:cNvSpPr txBox="1">
            <a:spLocks noChangeArrowheads="1"/>
          </p:cNvSpPr>
          <p:nvPr/>
        </p:nvSpPr>
        <p:spPr bwMode="auto">
          <a:xfrm>
            <a:off x="3946525" y="1992313"/>
            <a:ext cx="4560888"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sz="2000">
                <a:solidFill>
                  <a:schemeClr val="tx2"/>
                </a:solidFill>
              </a:rPr>
              <a:t>is the larger, flat, dorso-lateral muscle</a:t>
            </a:r>
          </a:p>
          <a:p>
            <a:r>
              <a:rPr lang="en-CA" sz="2000">
                <a:solidFill>
                  <a:schemeClr val="tx2"/>
                </a:solidFill>
              </a:rPr>
              <a:t>on the trunk, posterior to the arm, and </a:t>
            </a:r>
          </a:p>
          <a:p>
            <a:r>
              <a:rPr lang="en-CA" sz="2000">
                <a:solidFill>
                  <a:schemeClr val="tx2"/>
                </a:solidFill>
              </a:rPr>
              <a:t>partly covered by the </a:t>
            </a:r>
            <a:r>
              <a:rPr lang="en-CA" sz="2000">
                <a:solidFill>
                  <a:schemeClr val="tx2"/>
                </a:solidFill>
                <a:hlinkClick r:id="rId4" tooltip="Trapezius"/>
              </a:rPr>
              <a:t>trapezius</a:t>
            </a:r>
            <a:r>
              <a:rPr lang="en-CA" sz="2000">
                <a:solidFill>
                  <a:schemeClr val="tx2"/>
                </a:solidFill>
              </a:rPr>
              <a:t> on its </a:t>
            </a:r>
          </a:p>
          <a:p>
            <a:r>
              <a:rPr lang="en-CA" sz="2000">
                <a:solidFill>
                  <a:schemeClr val="tx2"/>
                </a:solidFill>
              </a:rPr>
              <a:t>median dorsal region.</a:t>
            </a:r>
            <a:r>
              <a:rPr lang="en-CA">
                <a:solidFill>
                  <a:schemeClr val="tx2"/>
                </a:solidFill>
              </a:rPr>
              <a:t> </a:t>
            </a:r>
            <a:r>
              <a:rPr lang="en-CA" sz="2000">
                <a:solidFill>
                  <a:schemeClr val="tx2"/>
                </a:solidFill>
              </a:rPr>
              <a:t>It</a:t>
            </a:r>
            <a:r>
              <a:rPr lang="en-CA">
                <a:solidFill>
                  <a:schemeClr val="tx2"/>
                </a:solidFill>
              </a:rPr>
              <a:t> </a:t>
            </a:r>
            <a:r>
              <a:rPr lang="en-CA" sz="2000">
                <a:solidFill>
                  <a:schemeClr val="tx2"/>
                </a:solidFill>
              </a:rPr>
              <a:t>adducts, </a:t>
            </a:r>
          </a:p>
          <a:p>
            <a:r>
              <a:rPr lang="en-CA" sz="2000">
                <a:solidFill>
                  <a:schemeClr val="tx2"/>
                </a:solidFill>
              </a:rPr>
              <a:t>extends and internally rotates the arm.</a:t>
            </a:r>
            <a:r>
              <a:rPr lang="en-CA"/>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7" name="Picture 5" descr="Pectoralis major.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3048000" cy="4495800"/>
          </a:xfrm>
          <a:prstGeom prst="rect">
            <a:avLst/>
          </a:prstGeom>
          <a:noFill/>
          <a:extLst>
            <a:ext uri="{909E8E84-426E-40DD-AFC4-6F175D3DCCD1}">
              <a14:hiddenFill xmlns:a14="http://schemas.microsoft.com/office/drawing/2010/main">
                <a:solidFill>
                  <a:srgbClr val="FFFFFF"/>
                </a:solidFill>
              </a14:hiddenFill>
            </a:ext>
          </a:extLst>
        </p:spPr>
      </p:pic>
      <p:sp>
        <p:nvSpPr>
          <p:cNvPr id="177158" name="Rectangle 6"/>
          <p:cNvSpPr>
            <a:spLocks noChangeArrowheads="1"/>
          </p:cNvSpPr>
          <p:nvPr/>
        </p:nvSpPr>
        <p:spPr bwMode="auto">
          <a:xfrm>
            <a:off x="3200400" y="457200"/>
            <a:ext cx="5162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3600">
                <a:solidFill>
                  <a:schemeClr val="tx2"/>
                </a:solidFill>
              </a:rPr>
              <a:t>Pectoralis major muscle </a:t>
            </a:r>
          </a:p>
        </p:txBody>
      </p:sp>
      <p:sp>
        <p:nvSpPr>
          <p:cNvPr id="177159" name="Text Box 7"/>
          <p:cNvSpPr txBox="1">
            <a:spLocks noChangeArrowheads="1"/>
          </p:cNvSpPr>
          <p:nvPr/>
        </p:nvSpPr>
        <p:spPr bwMode="auto">
          <a:xfrm>
            <a:off x="3641725" y="1839913"/>
            <a:ext cx="4568825"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sz="2000" dirty="0">
                <a:solidFill>
                  <a:schemeClr val="tx2"/>
                </a:solidFill>
              </a:rPr>
              <a:t>is a thick, fan-shaped </a:t>
            </a:r>
            <a:r>
              <a:rPr lang="en-CA" sz="2000" dirty="0">
                <a:solidFill>
                  <a:schemeClr val="tx2"/>
                </a:solidFill>
                <a:hlinkClick r:id="rId4" tooltip="Muscle"/>
              </a:rPr>
              <a:t>muscle</a:t>
            </a:r>
            <a:r>
              <a:rPr lang="en-CA" sz="2000" dirty="0">
                <a:solidFill>
                  <a:schemeClr val="tx2"/>
                </a:solidFill>
              </a:rPr>
              <a:t>, </a:t>
            </a:r>
          </a:p>
          <a:p>
            <a:r>
              <a:rPr lang="en-CA" sz="2000" dirty="0">
                <a:solidFill>
                  <a:schemeClr val="tx2"/>
                </a:solidFill>
              </a:rPr>
              <a:t>situated at the chest (</a:t>
            </a:r>
            <a:r>
              <a:rPr lang="en-CA" sz="2000" dirty="0">
                <a:solidFill>
                  <a:schemeClr val="tx2"/>
                </a:solidFill>
                <a:hlinkClick r:id="rId5" tooltip="Anterior"/>
              </a:rPr>
              <a:t>anterior</a:t>
            </a:r>
            <a:r>
              <a:rPr lang="en-CA" sz="2000" dirty="0">
                <a:solidFill>
                  <a:schemeClr val="tx2"/>
                </a:solidFill>
              </a:rPr>
              <a:t>) </a:t>
            </a:r>
          </a:p>
          <a:p>
            <a:r>
              <a:rPr lang="en-CA" sz="2000" dirty="0">
                <a:solidFill>
                  <a:schemeClr val="tx2"/>
                </a:solidFill>
              </a:rPr>
              <a:t>of the body. It makes up the bulk </a:t>
            </a:r>
          </a:p>
          <a:p>
            <a:r>
              <a:rPr lang="en-CA" sz="2000" dirty="0">
                <a:solidFill>
                  <a:schemeClr val="tx2"/>
                </a:solidFill>
              </a:rPr>
              <a:t>of the chest muscles in the male </a:t>
            </a:r>
          </a:p>
          <a:p>
            <a:r>
              <a:rPr lang="en-CA" sz="2000" dirty="0">
                <a:solidFill>
                  <a:schemeClr val="tx2"/>
                </a:solidFill>
              </a:rPr>
              <a:t>and lies under the </a:t>
            </a:r>
            <a:r>
              <a:rPr lang="en-CA" sz="2000" dirty="0">
                <a:solidFill>
                  <a:schemeClr val="tx2"/>
                </a:solidFill>
                <a:hlinkClick r:id="rId6" tooltip="Breast"/>
              </a:rPr>
              <a:t>breast</a:t>
            </a:r>
            <a:r>
              <a:rPr lang="en-CA" sz="2000" dirty="0">
                <a:solidFill>
                  <a:schemeClr val="tx2"/>
                </a:solidFill>
              </a:rPr>
              <a:t> in the female.</a:t>
            </a:r>
          </a:p>
          <a:p>
            <a:r>
              <a:rPr lang="en-CA" sz="2000" b="1" dirty="0">
                <a:solidFill>
                  <a:schemeClr val="tx2"/>
                </a:solidFill>
                <a:hlinkClick r:id="rId7" tooltip="Kinesiology"/>
              </a:rPr>
              <a:t>Actions</a:t>
            </a:r>
            <a:r>
              <a:rPr lang="en-CA" sz="2000" dirty="0">
                <a:solidFill>
                  <a:schemeClr val="tx2"/>
                </a:solidFill>
              </a:rPr>
              <a:t>: </a:t>
            </a:r>
            <a:r>
              <a:rPr lang="en-CA" sz="2000" dirty="0">
                <a:solidFill>
                  <a:schemeClr val="tx2"/>
                </a:solidFill>
                <a:hlinkClick r:id="rId8" tooltip="Flexes"/>
              </a:rPr>
              <a:t>flexes</a:t>
            </a:r>
            <a:r>
              <a:rPr lang="en-CA" sz="2000" dirty="0">
                <a:solidFill>
                  <a:schemeClr val="tx2"/>
                </a:solidFill>
              </a:rPr>
              <a:t> the </a:t>
            </a:r>
            <a:r>
              <a:rPr lang="en-CA" sz="2000" dirty="0" smtClean="0">
                <a:solidFill>
                  <a:schemeClr val="tx2"/>
                </a:solidFill>
              </a:rPr>
              <a:t>chest, </a:t>
            </a:r>
            <a:r>
              <a:rPr lang="en-CA" sz="2000" dirty="0">
                <a:solidFill>
                  <a:schemeClr val="tx2"/>
                </a:solidFill>
              </a:rPr>
              <a:t>extends</a:t>
            </a:r>
          </a:p>
          <a:p>
            <a:r>
              <a:rPr lang="en-CA" sz="2000" dirty="0">
                <a:solidFill>
                  <a:schemeClr val="tx2"/>
                </a:solidFill>
              </a:rPr>
              <a:t>the </a:t>
            </a:r>
            <a:r>
              <a:rPr lang="en-CA" sz="2000" dirty="0" err="1">
                <a:solidFill>
                  <a:schemeClr val="tx2"/>
                </a:solidFill>
              </a:rPr>
              <a:t>humerus</a:t>
            </a:r>
            <a:r>
              <a:rPr lang="en-CA" sz="2000" dirty="0">
                <a:solidFill>
                  <a:schemeClr val="tx2"/>
                </a:solidFill>
              </a:rPr>
              <a:t>. As a whole, </a:t>
            </a:r>
            <a:r>
              <a:rPr lang="en-CA" sz="2000" dirty="0">
                <a:solidFill>
                  <a:schemeClr val="tx2"/>
                </a:solidFill>
                <a:hlinkClick r:id="rId9" tooltip="Adducts"/>
              </a:rPr>
              <a:t>adducts</a:t>
            </a:r>
            <a:r>
              <a:rPr lang="en-CA" sz="2000" dirty="0">
                <a:solidFill>
                  <a:schemeClr val="tx2"/>
                </a:solidFill>
              </a:rPr>
              <a:t> and </a:t>
            </a:r>
          </a:p>
          <a:p>
            <a:r>
              <a:rPr lang="en-CA" sz="2000" dirty="0">
                <a:solidFill>
                  <a:schemeClr val="tx2"/>
                </a:solidFill>
                <a:hlinkClick r:id="rId10" tooltip="Medially rotates"/>
              </a:rPr>
              <a:t>medially rotates</a:t>
            </a:r>
            <a:r>
              <a:rPr lang="en-CA" sz="2000" dirty="0">
                <a:solidFill>
                  <a:schemeClr val="tx2"/>
                </a:solidFill>
              </a:rPr>
              <a:t> the </a:t>
            </a:r>
            <a:r>
              <a:rPr lang="en-CA" sz="2000" dirty="0" err="1">
                <a:solidFill>
                  <a:schemeClr val="tx2"/>
                </a:solidFill>
                <a:hlinkClick r:id="rId11" tooltip="Humerus"/>
              </a:rPr>
              <a:t>humerus</a:t>
            </a:r>
            <a:r>
              <a:rPr lang="en-CA" sz="2000" dirty="0">
                <a:solidFill>
                  <a:schemeClr val="tx2"/>
                </a:solidFill>
              </a:rPr>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81" name="Picture 5" descr="Biceps (PSF).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2895600" cy="3962400"/>
          </a:xfrm>
          <a:prstGeom prst="rect">
            <a:avLst/>
          </a:prstGeom>
          <a:noFill/>
          <a:extLst>
            <a:ext uri="{909E8E84-426E-40DD-AFC4-6F175D3DCCD1}">
              <a14:hiddenFill xmlns:a14="http://schemas.microsoft.com/office/drawing/2010/main">
                <a:solidFill>
                  <a:srgbClr val="FFFFFF"/>
                </a:solidFill>
              </a14:hiddenFill>
            </a:ext>
          </a:extLst>
        </p:spPr>
      </p:pic>
      <p:sp>
        <p:nvSpPr>
          <p:cNvPr id="178182" name="Rectangle 6"/>
          <p:cNvSpPr>
            <a:spLocks noChangeArrowheads="1"/>
          </p:cNvSpPr>
          <p:nvPr/>
        </p:nvSpPr>
        <p:spPr bwMode="auto">
          <a:xfrm>
            <a:off x="3581400" y="701675"/>
            <a:ext cx="4730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3600">
                <a:solidFill>
                  <a:schemeClr val="tx2"/>
                </a:solidFill>
              </a:rPr>
              <a:t>Biceps brachii muscle </a:t>
            </a:r>
          </a:p>
        </p:txBody>
      </p:sp>
      <p:sp>
        <p:nvSpPr>
          <p:cNvPr id="178183" name="Text Box 7"/>
          <p:cNvSpPr txBox="1">
            <a:spLocks noChangeArrowheads="1"/>
          </p:cNvSpPr>
          <p:nvPr/>
        </p:nvSpPr>
        <p:spPr bwMode="auto">
          <a:xfrm>
            <a:off x="4038600" y="1981200"/>
            <a:ext cx="5100638"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sz="2000">
                <a:solidFill>
                  <a:schemeClr val="tx2"/>
                </a:solidFill>
              </a:rPr>
              <a:t>is a </a:t>
            </a:r>
            <a:r>
              <a:rPr lang="en-CA" sz="2000">
                <a:solidFill>
                  <a:schemeClr val="tx2"/>
                </a:solidFill>
                <a:hlinkClick r:id="rId4" tooltip="Muscle"/>
              </a:rPr>
              <a:t>muscle</a:t>
            </a:r>
            <a:r>
              <a:rPr lang="en-CA" sz="2000">
                <a:solidFill>
                  <a:schemeClr val="tx2"/>
                </a:solidFill>
              </a:rPr>
              <a:t> located on the upper </a:t>
            </a:r>
            <a:r>
              <a:rPr lang="en-CA" sz="2000">
                <a:solidFill>
                  <a:schemeClr val="tx2"/>
                </a:solidFill>
                <a:hlinkClick r:id="rId5" tooltip="Arm"/>
              </a:rPr>
              <a:t>arm</a:t>
            </a:r>
            <a:r>
              <a:rPr lang="en-CA" sz="2000">
                <a:solidFill>
                  <a:schemeClr val="tx2"/>
                </a:solidFill>
              </a:rPr>
              <a:t>. </a:t>
            </a:r>
          </a:p>
          <a:p>
            <a:r>
              <a:rPr lang="en-CA" sz="2000">
                <a:solidFill>
                  <a:schemeClr val="tx2"/>
                </a:solidFill>
              </a:rPr>
              <a:t>The term </a:t>
            </a:r>
            <a:r>
              <a:rPr lang="en-CA" sz="2000" i="1">
                <a:solidFill>
                  <a:schemeClr val="tx2"/>
                </a:solidFill>
              </a:rPr>
              <a:t>biceps brachii</a:t>
            </a:r>
            <a:r>
              <a:rPr lang="en-CA" sz="2000">
                <a:solidFill>
                  <a:schemeClr val="tx2"/>
                </a:solidFill>
              </a:rPr>
              <a:t> is a Latin phrase </a:t>
            </a:r>
          </a:p>
          <a:p>
            <a:r>
              <a:rPr lang="en-CA" sz="2000">
                <a:solidFill>
                  <a:schemeClr val="tx2"/>
                </a:solidFill>
              </a:rPr>
              <a:t>meaning "two-headed [muscle] of the arm", </a:t>
            </a:r>
          </a:p>
          <a:p>
            <a:r>
              <a:rPr lang="en-CA" sz="2000">
                <a:solidFill>
                  <a:schemeClr val="tx2"/>
                </a:solidFill>
              </a:rPr>
              <a:t>The biceps has several functions, </a:t>
            </a:r>
          </a:p>
          <a:p>
            <a:r>
              <a:rPr lang="en-CA" sz="2000">
                <a:solidFill>
                  <a:schemeClr val="tx2"/>
                </a:solidFill>
              </a:rPr>
              <a:t>the most important being to rotate </a:t>
            </a:r>
          </a:p>
          <a:p>
            <a:r>
              <a:rPr lang="en-CA" sz="2000">
                <a:solidFill>
                  <a:schemeClr val="tx2"/>
                </a:solidFill>
              </a:rPr>
              <a:t>the forearm (</a:t>
            </a:r>
            <a:r>
              <a:rPr lang="en-CA" sz="2000">
                <a:solidFill>
                  <a:schemeClr val="tx2"/>
                </a:solidFill>
                <a:hlinkClick r:id="rId6" tooltip="Supination"/>
              </a:rPr>
              <a:t>supination</a:t>
            </a:r>
            <a:r>
              <a:rPr lang="en-CA" sz="2000">
                <a:solidFill>
                  <a:schemeClr val="tx2"/>
                </a:solidFill>
              </a:rPr>
              <a:t>) and to </a:t>
            </a:r>
          </a:p>
          <a:p>
            <a:r>
              <a:rPr lang="en-CA" sz="2000">
                <a:solidFill>
                  <a:schemeClr val="tx2"/>
                </a:solidFill>
              </a:rPr>
              <a:t>flex the </a:t>
            </a:r>
            <a:r>
              <a:rPr lang="en-CA" sz="2000">
                <a:solidFill>
                  <a:schemeClr val="tx2"/>
                </a:solidFill>
                <a:hlinkClick r:id="rId7" tooltip="Elbow"/>
              </a:rPr>
              <a:t>elbow</a:t>
            </a:r>
            <a:r>
              <a:rPr lang="en-CA" sz="2000">
                <a:solidFill>
                  <a:schemeClr val="tx2"/>
                </a:solidFill>
              </a:rPr>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5" name="Picture 5" descr="Brachioradialis.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762000"/>
            <a:ext cx="1981200" cy="5486400"/>
          </a:xfrm>
          <a:prstGeom prst="rect">
            <a:avLst/>
          </a:prstGeom>
          <a:noFill/>
          <a:extLst>
            <a:ext uri="{909E8E84-426E-40DD-AFC4-6F175D3DCCD1}">
              <a14:hiddenFill xmlns:a14="http://schemas.microsoft.com/office/drawing/2010/main">
                <a:solidFill>
                  <a:srgbClr val="FFFFFF"/>
                </a:solidFill>
              </a14:hiddenFill>
            </a:ext>
          </a:extLst>
        </p:spPr>
      </p:pic>
      <p:sp>
        <p:nvSpPr>
          <p:cNvPr id="179206" name="Rectangle 6"/>
          <p:cNvSpPr>
            <a:spLocks noChangeArrowheads="1"/>
          </p:cNvSpPr>
          <p:nvPr/>
        </p:nvSpPr>
        <p:spPr bwMode="auto">
          <a:xfrm>
            <a:off x="4191000" y="549275"/>
            <a:ext cx="3308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3600">
                <a:solidFill>
                  <a:schemeClr val="tx2"/>
                </a:solidFill>
              </a:rPr>
              <a:t>Brachioradialis </a:t>
            </a:r>
          </a:p>
        </p:txBody>
      </p:sp>
      <p:sp>
        <p:nvSpPr>
          <p:cNvPr id="179207" name="Text Box 7"/>
          <p:cNvSpPr txBox="1">
            <a:spLocks noChangeArrowheads="1"/>
          </p:cNvSpPr>
          <p:nvPr/>
        </p:nvSpPr>
        <p:spPr bwMode="auto">
          <a:xfrm>
            <a:off x="4327525" y="1763713"/>
            <a:ext cx="436245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sz="2000">
                <a:solidFill>
                  <a:schemeClr val="tx2"/>
                </a:solidFill>
              </a:rPr>
              <a:t>is a </a:t>
            </a:r>
            <a:r>
              <a:rPr lang="en-CA" sz="2000">
                <a:solidFill>
                  <a:schemeClr val="tx2"/>
                </a:solidFill>
                <a:hlinkClick r:id="rId4" tooltip="Muscle"/>
              </a:rPr>
              <a:t>muscle</a:t>
            </a:r>
            <a:r>
              <a:rPr lang="en-CA" sz="2000">
                <a:solidFill>
                  <a:schemeClr val="tx2"/>
                </a:solidFill>
              </a:rPr>
              <a:t> of the </a:t>
            </a:r>
            <a:r>
              <a:rPr lang="en-CA" sz="2000">
                <a:solidFill>
                  <a:schemeClr val="tx2"/>
                </a:solidFill>
                <a:hlinkClick r:id="rId5" tooltip="Forearm"/>
              </a:rPr>
              <a:t>forearm</a:t>
            </a:r>
            <a:r>
              <a:rPr lang="en-CA" sz="2000">
                <a:solidFill>
                  <a:schemeClr val="tx2"/>
                </a:solidFill>
              </a:rPr>
              <a:t> that </a:t>
            </a:r>
          </a:p>
          <a:p>
            <a:r>
              <a:rPr lang="en-CA" sz="2000">
                <a:solidFill>
                  <a:schemeClr val="tx2"/>
                </a:solidFill>
              </a:rPr>
              <a:t>acts to flex the forearm at the </a:t>
            </a:r>
          </a:p>
          <a:p>
            <a:r>
              <a:rPr lang="en-CA" sz="2000">
                <a:solidFill>
                  <a:schemeClr val="tx2"/>
                </a:solidFill>
                <a:hlinkClick r:id="rId6" tooltip="Elbow"/>
              </a:rPr>
              <a:t>elbow</a:t>
            </a:r>
            <a:r>
              <a:rPr lang="en-CA" sz="2000">
                <a:solidFill>
                  <a:schemeClr val="tx2"/>
                </a:solidFill>
              </a:rPr>
              <a:t>. It is also capable of both </a:t>
            </a:r>
          </a:p>
          <a:p>
            <a:r>
              <a:rPr lang="en-CA" sz="2000">
                <a:solidFill>
                  <a:schemeClr val="tx2"/>
                </a:solidFill>
                <a:hlinkClick r:id="rId7" tooltip="Pronation"/>
              </a:rPr>
              <a:t>pronation</a:t>
            </a:r>
            <a:r>
              <a:rPr lang="en-CA" sz="2000">
                <a:solidFill>
                  <a:schemeClr val="tx2"/>
                </a:solidFill>
              </a:rPr>
              <a:t> and </a:t>
            </a:r>
            <a:r>
              <a:rPr lang="en-CA" sz="2000">
                <a:solidFill>
                  <a:schemeClr val="tx2"/>
                </a:solidFill>
                <a:hlinkClick r:id="rId8" tooltip="Supination"/>
              </a:rPr>
              <a:t>supination</a:t>
            </a:r>
            <a:r>
              <a:rPr lang="en-CA" sz="2000">
                <a:solidFill>
                  <a:schemeClr val="tx2"/>
                </a:solidFill>
              </a:rPr>
              <a:t>, depending </a:t>
            </a:r>
          </a:p>
          <a:p>
            <a:r>
              <a:rPr lang="en-CA" sz="2000">
                <a:solidFill>
                  <a:schemeClr val="tx2"/>
                </a:solidFill>
              </a:rPr>
              <a:t>on the position of the forearm.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en-CA"/>
              <a:t>              Brachialis</a:t>
            </a:r>
            <a:endParaRPr lang="en-US"/>
          </a:p>
        </p:txBody>
      </p:sp>
      <p:pic>
        <p:nvPicPr>
          <p:cNvPr id="190469" name="Picture 5" descr="brachialis%20mus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19200"/>
            <a:ext cx="2657475" cy="5253038"/>
          </a:xfrm>
          <a:prstGeom prst="rect">
            <a:avLst/>
          </a:prstGeom>
          <a:noFill/>
          <a:extLst>
            <a:ext uri="{909E8E84-426E-40DD-AFC4-6F175D3DCCD1}">
              <a14:hiddenFill xmlns:a14="http://schemas.microsoft.com/office/drawing/2010/main">
                <a:solidFill>
                  <a:srgbClr val="FFFFFF"/>
                </a:solidFill>
              </a14:hiddenFill>
            </a:ext>
          </a:extLst>
        </p:spPr>
      </p:pic>
      <p:sp>
        <p:nvSpPr>
          <p:cNvPr id="190470" name="Text Box 6"/>
          <p:cNvSpPr txBox="1">
            <a:spLocks noChangeArrowheads="1"/>
          </p:cNvSpPr>
          <p:nvPr/>
        </p:nvSpPr>
        <p:spPr bwMode="auto">
          <a:xfrm>
            <a:off x="4267200" y="1981200"/>
            <a:ext cx="4621213"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solidFill>
                  <a:schemeClr val="tx2"/>
                </a:solidFill>
              </a:rPr>
              <a:t>The brachialis is the </a:t>
            </a:r>
          </a:p>
          <a:p>
            <a:r>
              <a:rPr lang="en-US" sz="2800">
                <a:solidFill>
                  <a:schemeClr val="tx2"/>
                </a:solidFill>
              </a:rPr>
              <a:t>Strongest flexor of the </a:t>
            </a:r>
          </a:p>
          <a:p>
            <a:r>
              <a:rPr lang="en-US" sz="2800">
                <a:solidFill>
                  <a:schemeClr val="tx2"/>
                </a:solidFill>
              </a:rPr>
              <a:t>elbow. Unlike the biceps, </a:t>
            </a:r>
          </a:p>
          <a:p>
            <a:r>
              <a:rPr lang="en-US" sz="2800">
                <a:solidFill>
                  <a:schemeClr val="tx2"/>
                </a:solidFill>
              </a:rPr>
              <a:t>the brachialis does not </a:t>
            </a:r>
          </a:p>
          <a:p>
            <a:r>
              <a:rPr lang="en-US" sz="2800">
                <a:solidFill>
                  <a:schemeClr val="tx2"/>
                </a:solidFill>
              </a:rPr>
              <a:t>insert on the radius, and </a:t>
            </a:r>
          </a:p>
          <a:p>
            <a:r>
              <a:rPr lang="en-US" sz="2800">
                <a:solidFill>
                  <a:schemeClr val="tx2"/>
                </a:solidFill>
              </a:rPr>
              <a:t>therefore cannot participate </a:t>
            </a:r>
          </a:p>
          <a:p>
            <a:r>
              <a:rPr lang="en-US" sz="2800">
                <a:solidFill>
                  <a:schemeClr val="tx2"/>
                </a:solidFill>
              </a:rPr>
              <a:t>in </a:t>
            </a:r>
            <a:r>
              <a:rPr lang="en-US" sz="2800">
                <a:solidFill>
                  <a:schemeClr val="tx2"/>
                </a:solidFill>
                <a:hlinkClick r:id="rId3"/>
              </a:rPr>
              <a:t>pronation</a:t>
            </a:r>
            <a:r>
              <a:rPr lang="en-US" sz="2800">
                <a:solidFill>
                  <a:schemeClr val="tx2"/>
                </a:solidFill>
              </a:rPr>
              <a:t> and </a:t>
            </a:r>
            <a:r>
              <a:rPr lang="en-US" sz="2800">
                <a:solidFill>
                  <a:schemeClr val="tx2"/>
                </a:solidFill>
                <a:hlinkClick r:id="rId4"/>
              </a:rPr>
              <a:t>supination</a:t>
            </a:r>
            <a:r>
              <a:rPr lang="en-US" sz="2800">
                <a:solidFill>
                  <a:schemeClr val="tx2"/>
                </a:solidFill>
              </a:rPr>
              <a:t> </a:t>
            </a:r>
          </a:p>
          <a:p>
            <a:r>
              <a:rPr lang="en-US" sz="2800">
                <a:solidFill>
                  <a:schemeClr val="tx2"/>
                </a:solidFill>
              </a:rPr>
              <a:t>of the forearm.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9" name="Picture 5" descr="Triceps brachii.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2286000" cy="4876800"/>
          </a:xfrm>
          <a:prstGeom prst="rect">
            <a:avLst/>
          </a:prstGeom>
          <a:noFill/>
          <a:extLst>
            <a:ext uri="{909E8E84-426E-40DD-AFC4-6F175D3DCCD1}">
              <a14:hiddenFill xmlns:a14="http://schemas.microsoft.com/office/drawing/2010/main">
                <a:solidFill>
                  <a:srgbClr val="FFFFFF"/>
                </a:solidFill>
              </a14:hiddenFill>
            </a:ext>
          </a:extLst>
        </p:spPr>
      </p:pic>
      <p:sp>
        <p:nvSpPr>
          <p:cNvPr id="180230" name="Rectangle 6"/>
          <p:cNvSpPr>
            <a:spLocks noChangeArrowheads="1"/>
          </p:cNvSpPr>
          <p:nvPr/>
        </p:nvSpPr>
        <p:spPr bwMode="auto">
          <a:xfrm>
            <a:off x="3581400" y="609600"/>
            <a:ext cx="4857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3600">
                <a:solidFill>
                  <a:schemeClr val="tx2"/>
                </a:solidFill>
              </a:rPr>
              <a:t>Triceps brachii muscle </a:t>
            </a:r>
          </a:p>
        </p:txBody>
      </p:sp>
      <p:sp>
        <p:nvSpPr>
          <p:cNvPr id="180231" name="Text Box 7"/>
          <p:cNvSpPr txBox="1">
            <a:spLocks noChangeArrowheads="1"/>
          </p:cNvSpPr>
          <p:nvPr/>
        </p:nvSpPr>
        <p:spPr bwMode="auto">
          <a:xfrm>
            <a:off x="4327525" y="2144713"/>
            <a:ext cx="4479925"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sz="2000">
                <a:solidFill>
                  <a:schemeClr val="tx2"/>
                </a:solidFill>
              </a:rPr>
              <a:t>The </a:t>
            </a:r>
            <a:r>
              <a:rPr lang="en-CA" sz="2000" b="1">
                <a:solidFill>
                  <a:schemeClr val="tx2"/>
                </a:solidFill>
              </a:rPr>
              <a:t>triceps brachii muscle</a:t>
            </a:r>
            <a:r>
              <a:rPr lang="en-CA" sz="2000">
                <a:solidFill>
                  <a:schemeClr val="tx2"/>
                </a:solidFill>
              </a:rPr>
              <a:t> </a:t>
            </a:r>
          </a:p>
          <a:p>
            <a:r>
              <a:rPr lang="en-CA" sz="2000">
                <a:solidFill>
                  <a:schemeClr val="tx2"/>
                </a:solidFill>
              </a:rPr>
              <a:t>(</a:t>
            </a:r>
            <a:r>
              <a:rPr lang="en-CA" sz="2000">
                <a:solidFill>
                  <a:schemeClr val="tx2"/>
                </a:solidFill>
                <a:hlinkClick r:id="rId4" tooltip="Latin"/>
              </a:rPr>
              <a:t>Latin</a:t>
            </a:r>
            <a:r>
              <a:rPr lang="en-CA" sz="2000">
                <a:solidFill>
                  <a:schemeClr val="tx2"/>
                </a:solidFill>
              </a:rPr>
              <a:t> for "three-headed arm muscle") </a:t>
            </a:r>
          </a:p>
          <a:p>
            <a:r>
              <a:rPr lang="en-CA" sz="2000">
                <a:solidFill>
                  <a:schemeClr val="tx2"/>
                </a:solidFill>
              </a:rPr>
              <a:t>is the large </a:t>
            </a:r>
            <a:r>
              <a:rPr lang="en-CA" sz="2000">
                <a:solidFill>
                  <a:schemeClr val="tx2"/>
                </a:solidFill>
                <a:hlinkClick r:id="rId5" tooltip="Muscle"/>
              </a:rPr>
              <a:t>muscle</a:t>
            </a:r>
            <a:r>
              <a:rPr lang="en-CA" sz="2000">
                <a:solidFill>
                  <a:schemeClr val="tx2"/>
                </a:solidFill>
              </a:rPr>
              <a:t> on the </a:t>
            </a:r>
            <a:r>
              <a:rPr lang="en-CA" sz="2000">
                <a:solidFill>
                  <a:schemeClr val="tx2"/>
                </a:solidFill>
                <a:hlinkClick r:id="rId6" tooltip="Ventral"/>
              </a:rPr>
              <a:t>back</a:t>
            </a:r>
            <a:r>
              <a:rPr lang="en-CA" sz="2000">
                <a:solidFill>
                  <a:schemeClr val="tx2"/>
                </a:solidFill>
              </a:rPr>
              <a:t> of the </a:t>
            </a:r>
          </a:p>
          <a:p>
            <a:r>
              <a:rPr lang="en-CA" sz="2000">
                <a:solidFill>
                  <a:schemeClr val="tx2"/>
                </a:solidFill>
                <a:hlinkClick r:id="rId7" tooltip="Upper limb"/>
              </a:rPr>
              <a:t>upper limb</a:t>
            </a:r>
            <a:r>
              <a:rPr lang="en-CA" sz="2000">
                <a:solidFill>
                  <a:schemeClr val="tx2"/>
                </a:solidFill>
              </a:rPr>
              <a:t> of many </a:t>
            </a:r>
            <a:r>
              <a:rPr lang="en-CA" sz="2000">
                <a:solidFill>
                  <a:schemeClr val="tx2"/>
                </a:solidFill>
                <a:hlinkClick r:id="rId8" tooltip="Vertebrates"/>
              </a:rPr>
              <a:t>vertebrates</a:t>
            </a:r>
            <a:r>
              <a:rPr lang="en-CA" sz="2000">
                <a:solidFill>
                  <a:schemeClr val="tx2"/>
                </a:solidFill>
              </a:rPr>
              <a:t>. It is </a:t>
            </a:r>
          </a:p>
          <a:p>
            <a:r>
              <a:rPr lang="en-CA" sz="2000">
                <a:solidFill>
                  <a:schemeClr val="tx2"/>
                </a:solidFill>
              </a:rPr>
              <a:t>the muscle principally responsible </a:t>
            </a:r>
          </a:p>
          <a:p>
            <a:r>
              <a:rPr lang="en-CA" sz="2000">
                <a:solidFill>
                  <a:schemeClr val="tx2"/>
                </a:solidFill>
              </a:rPr>
              <a:t>for </a:t>
            </a:r>
            <a:r>
              <a:rPr lang="en-CA" sz="2000">
                <a:solidFill>
                  <a:schemeClr val="tx2"/>
                </a:solidFill>
                <a:hlinkClick r:id="rId9" tooltip="Extension (kinesiology)"/>
              </a:rPr>
              <a:t>extension</a:t>
            </a:r>
            <a:r>
              <a:rPr lang="en-CA" sz="2000">
                <a:solidFill>
                  <a:schemeClr val="tx2"/>
                </a:solidFill>
              </a:rPr>
              <a:t> of the </a:t>
            </a:r>
            <a:r>
              <a:rPr lang="en-CA" sz="2000">
                <a:solidFill>
                  <a:schemeClr val="tx2"/>
                </a:solidFill>
                <a:hlinkClick r:id="rId10" tooltip="Elbow joint"/>
              </a:rPr>
              <a:t>elbow joint</a:t>
            </a:r>
            <a:r>
              <a:rPr lang="en-CA" sz="2000">
                <a:solidFill>
                  <a:schemeClr val="tx2"/>
                </a:solidFill>
              </a:rPr>
              <a:t> </a:t>
            </a:r>
          </a:p>
          <a:p>
            <a:r>
              <a:rPr lang="en-CA" sz="2000">
                <a:solidFill>
                  <a:schemeClr val="tx2"/>
                </a:solidFill>
              </a:rPr>
              <a:t>(straightening of the arm). </a:t>
            </a:r>
          </a:p>
        </p:txBody>
      </p:sp>
      <p:pic>
        <p:nvPicPr>
          <p:cNvPr id="180233" name="Picture 9" descr="tricep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0" y="1295400"/>
            <a:ext cx="2019300" cy="4648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3" name="Picture 5" descr="Rectus abdominis.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143000"/>
            <a:ext cx="3124200" cy="5105400"/>
          </a:xfrm>
          <a:prstGeom prst="rect">
            <a:avLst/>
          </a:prstGeom>
          <a:noFill/>
          <a:extLst>
            <a:ext uri="{909E8E84-426E-40DD-AFC4-6F175D3DCCD1}">
              <a14:hiddenFill xmlns:a14="http://schemas.microsoft.com/office/drawing/2010/main">
                <a:solidFill>
                  <a:srgbClr val="FFFFFF"/>
                </a:solidFill>
              </a14:hiddenFill>
            </a:ext>
          </a:extLst>
        </p:spPr>
      </p:pic>
      <p:sp>
        <p:nvSpPr>
          <p:cNvPr id="181254" name="Rectangle 6"/>
          <p:cNvSpPr>
            <a:spLocks noChangeArrowheads="1"/>
          </p:cNvSpPr>
          <p:nvPr/>
        </p:nvSpPr>
        <p:spPr bwMode="auto">
          <a:xfrm>
            <a:off x="3124200" y="533400"/>
            <a:ext cx="5518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3600">
                <a:solidFill>
                  <a:schemeClr val="tx2"/>
                </a:solidFill>
              </a:rPr>
              <a:t>Rectus abdominis muscle </a:t>
            </a:r>
          </a:p>
        </p:txBody>
      </p:sp>
      <p:sp>
        <p:nvSpPr>
          <p:cNvPr id="181255" name="Text Box 7"/>
          <p:cNvSpPr txBox="1">
            <a:spLocks noChangeArrowheads="1"/>
          </p:cNvSpPr>
          <p:nvPr/>
        </p:nvSpPr>
        <p:spPr bwMode="auto">
          <a:xfrm>
            <a:off x="4175125" y="1687513"/>
            <a:ext cx="4770438"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sz="2000">
                <a:solidFill>
                  <a:schemeClr val="tx2"/>
                </a:solidFill>
              </a:rPr>
              <a:t>is a paired </a:t>
            </a:r>
            <a:r>
              <a:rPr lang="en-CA" sz="2000">
                <a:solidFill>
                  <a:schemeClr val="tx2"/>
                </a:solidFill>
                <a:hlinkClick r:id="rId4" tooltip="Muscle"/>
              </a:rPr>
              <a:t>muscle</a:t>
            </a:r>
            <a:r>
              <a:rPr lang="en-CA" sz="2000">
                <a:solidFill>
                  <a:schemeClr val="tx2"/>
                </a:solidFill>
              </a:rPr>
              <a:t> running vertically </a:t>
            </a:r>
          </a:p>
          <a:p>
            <a:r>
              <a:rPr lang="en-CA" sz="2000">
                <a:solidFill>
                  <a:schemeClr val="tx2"/>
                </a:solidFill>
              </a:rPr>
              <a:t>on each side of the anterior wall of </a:t>
            </a:r>
          </a:p>
          <a:p>
            <a:r>
              <a:rPr lang="en-CA" sz="2000">
                <a:solidFill>
                  <a:schemeClr val="tx2"/>
                </a:solidFill>
              </a:rPr>
              <a:t>the human abdomen. There are two </a:t>
            </a:r>
          </a:p>
          <a:p>
            <a:r>
              <a:rPr lang="en-CA" sz="2000">
                <a:solidFill>
                  <a:schemeClr val="tx2"/>
                </a:solidFill>
              </a:rPr>
              <a:t>parallel muscles, separated by a midline </a:t>
            </a:r>
          </a:p>
          <a:p>
            <a:r>
              <a:rPr lang="en-CA" sz="2000">
                <a:solidFill>
                  <a:schemeClr val="tx2"/>
                </a:solidFill>
              </a:rPr>
              <a:t>band of connective tissue called the </a:t>
            </a:r>
          </a:p>
          <a:p>
            <a:r>
              <a:rPr lang="en-CA" sz="2000">
                <a:solidFill>
                  <a:schemeClr val="tx2"/>
                </a:solidFill>
                <a:hlinkClick r:id="rId5" tooltip="Linea alba (abdomen)"/>
              </a:rPr>
              <a:t>linea alba</a:t>
            </a:r>
            <a:r>
              <a:rPr lang="en-CA" sz="2000">
                <a:solidFill>
                  <a:schemeClr val="tx2"/>
                </a:solidFill>
              </a:rPr>
              <a:t> (white line). The rectus is </a:t>
            </a:r>
          </a:p>
          <a:p>
            <a:r>
              <a:rPr lang="en-CA" sz="2000">
                <a:solidFill>
                  <a:schemeClr val="tx2"/>
                </a:solidFill>
              </a:rPr>
              <a:t>usually crossed by three fibrous bands.</a:t>
            </a:r>
          </a:p>
          <a:p>
            <a:r>
              <a:rPr lang="en-CA" sz="2000">
                <a:solidFill>
                  <a:schemeClr val="tx2"/>
                </a:solidFill>
              </a:rPr>
              <a:t>The rectus abdominis is an important </a:t>
            </a:r>
          </a:p>
          <a:p>
            <a:r>
              <a:rPr lang="en-CA" sz="2000">
                <a:solidFill>
                  <a:schemeClr val="tx2"/>
                </a:solidFill>
                <a:hlinkClick r:id="rId6" tooltip="Human position"/>
              </a:rPr>
              <a:t>postural</a:t>
            </a:r>
            <a:r>
              <a:rPr lang="en-CA" sz="2000">
                <a:solidFill>
                  <a:schemeClr val="tx2"/>
                </a:solidFill>
              </a:rPr>
              <a:t> muscle. It is responsible for </a:t>
            </a:r>
          </a:p>
          <a:p>
            <a:r>
              <a:rPr lang="en-CA" sz="2000">
                <a:solidFill>
                  <a:schemeClr val="tx2"/>
                </a:solidFill>
              </a:rPr>
              <a:t>flexing the lumbar spine, as when </a:t>
            </a:r>
          </a:p>
          <a:p>
            <a:r>
              <a:rPr lang="en-CA" sz="2000">
                <a:solidFill>
                  <a:schemeClr val="tx2"/>
                </a:solidFill>
              </a:rPr>
              <a:t>doing a "</a:t>
            </a:r>
            <a:r>
              <a:rPr lang="en-CA" sz="2000">
                <a:solidFill>
                  <a:schemeClr val="tx2"/>
                </a:solidFill>
                <a:hlinkClick r:id="rId7" tooltip="Crunch (exercise)"/>
              </a:rPr>
              <a:t>crunch</a:t>
            </a:r>
            <a:r>
              <a:rPr lang="en-CA" sz="2000">
                <a:solidFill>
                  <a:schemeClr val="tx2"/>
                </a:solidFill>
              </a:rPr>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7" name="Picture 5" descr="Posterior Hip Muscles 3.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04800"/>
            <a:ext cx="2381250" cy="3400425"/>
          </a:xfrm>
          <a:prstGeom prst="rect">
            <a:avLst/>
          </a:prstGeom>
          <a:noFill/>
          <a:extLst>
            <a:ext uri="{909E8E84-426E-40DD-AFC4-6F175D3DCCD1}">
              <a14:hiddenFill xmlns:a14="http://schemas.microsoft.com/office/drawing/2010/main">
                <a:solidFill>
                  <a:srgbClr val="FFFFFF"/>
                </a:solidFill>
              </a14:hiddenFill>
            </a:ext>
          </a:extLst>
        </p:spPr>
      </p:pic>
      <p:sp>
        <p:nvSpPr>
          <p:cNvPr id="182279" name="AutoShape 7" descr="9k="/>
          <p:cNvSpPr>
            <a:spLocks noChangeAspect="1" noChangeArrowheads="1"/>
          </p:cNvSpPr>
          <p:nvPr/>
        </p:nvSpPr>
        <p:spPr bwMode="auto">
          <a:xfrm>
            <a:off x="3619500" y="2628900"/>
            <a:ext cx="1905000" cy="16002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CA"/>
          </a:p>
        </p:txBody>
      </p:sp>
      <p:pic>
        <p:nvPicPr>
          <p:cNvPr id="182283" name="Picture 11" descr="GluteusMaxim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114800"/>
            <a:ext cx="2381250" cy="2009775"/>
          </a:xfrm>
          <a:prstGeom prst="rect">
            <a:avLst/>
          </a:prstGeom>
          <a:noFill/>
          <a:extLst>
            <a:ext uri="{909E8E84-426E-40DD-AFC4-6F175D3DCCD1}">
              <a14:hiddenFill xmlns:a14="http://schemas.microsoft.com/office/drawing/2010/main">
                <a:solidFill>
                  <a:srgbClr val="FFFFFF"/>
                </a:solidFill>
              </a14:hiddenFill>
            </a:ext>
          </a:extLst>
        </p:spPr>
      </p:pic>
      <p:sp>
        <p:nvSpPr>
          <p:cNvPr id="182284" name="Rectangle 12"/>
          <p:cNvSpPr>
            <a:spLocks noChangeArrowheads="1"/>
          </p:cNvSpPr>
          <p:nvPr/>
        </p:nvSpPr>
        <p:spPr bwMode="auto">
          <a:xfrm>
            <a:off x="3352800" y="228600"/>
            <a:ext cx="541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3600">
                <a:solidFill>
                  <a:schemeClr val="tx2"/>
                </a:solidFill>
              </a:rPr>
              <a:t>Gluteus maximus muscle </a:t>
            </a:r>
          </a:p>
        </p:txBody>
      </p:sp>
      <p:sp>
        <p:nvSpPr>
          <p:cNvPr id="182285" name="Rectangle 13"/>
          <p:cNvSpPr>
            <a:spLocks noChangeArrowheads="1"/>
          </p:cNvSpPr>
          <p:nvPr/>
        </p:nvSpPr>
        <p:spPr bwMode="auto">
          <a:xfrm>
            <a:off x="3886200" y="1676400"/>
            <a:ext cx="5046663"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CA" sz="2000">
                <a:solidFill>
                  <a:schemeClr val="tx2"/>
                </a:solidFill>
              </a:rPr>
              <a:t>The </a:t>
            </a:r>
            <a:r>
              <a:rPr lang="en-CA" sz="2000" b="1">
                <a:solidFill>
                  <a:schemeClr val="tx2"/>
                </a:solidFill>
              </a:rPr>
              <a:t>gluteus maximus</a:t>
            </a:r>
            <a:r>
              <a:rPr lang="en-CA" sz="2000">
                <a:solidFill>
                  <a:schemeClr val="tx2"/>
                </a:solidFill>
              </a:rPr>
              <a:t> is the largest </a:t>
            </a:r>
          </a:p>
          <a:p>
            <a:r>
              <a:rPr lang="en-CA" sz="2000">
                <a:solidFill>
                  <a:schemeClr val="tx2"/>
                </a:solidFill>
              </a:rPr>
              <a:t>and most </a:t>
            </a:r>
            <a:r>
              <a:rPr lang="en-CA" sz="2000">
                <a:solidFill>
                  <a:schemeClr val="tx2"/>
                </a:solidFill>
                <a:hlinkClick r:id="rId5" tooltip="Superficial"/>
              </a:rPr>
              <a:t>superficial</a:t>
            </a:r>
            <a:r>
              <a:rPr lang="en-CA" sz="2000">
                <a:solidFill>
                  <a:schemeClr val="tx2"/>
                </a:solidFill>
              </a:rPr>
              <a:t> of the three </a:t>
            </a:r>
          </a:p>
          <a:p>
            <a:r>
              <a:rPr lang="en-CA" sz="2000">
                <a:solidFill>
                  <a:schemeClr val="tx2"/>
                </a:solidFill>
                <a:hlinkClick r:id="rId6" tooltip="Gluteal muscles"/>
              </a:rPr>
              <a:t>gluteal muscles</a:t>
            </a:r>
            <a:r>
              <a:rPr lang="en-CA" sz="2000">
                <a:solidFill>
                  <a:schemeClr val="tx2"/>
                </a:solidFill>
              </a:rPr>
              <a:t>. It makes up a large </a:t>
            </a:r>
          </a:p>
          <a:p>
            <a:r>
              <a:rPr lang="en-CA" sz="2000">
                <a:solidFill>
                  <a:schemeClr val="tx2"/>
                </a:solidFill>
              </a:rPr>
              <a:t>portion of the shape and appearance </a:t>
            </a:r>
          </a:p>
          <a:p>
            <a:r>
              <a:rPr lang="en-CA" sz="2000">
                <a:solidFill>
                  <a:schemeClr val="tx2"/>
                </a:solidFill>
              </a:rPr>
              <a:t>of the </a:t>
            </a:r>
            <a:r>
              <a:rPr lang="en-CA" sz="2000">
                <a:solidFill>
                  <a:schemeClr val="tx2"/>
                </a:solidFill>
                <a:hlinkClick r:id="rId7" tooltip="Buttocks"/>
              </a:rPr>
              <a:t>buttocks</a:t>
            </a:r>
            <a:r>
              <a:rPr lang="en-CA" sz="2000">
                <a:solidFill>
                  <a:schemeClr val="tx2"/>
                </a:solidFill>
              </a:rPr>
              <a:t>. Its large size is one of </a:t>
            </a:r>
          </a:p>
          <a:p>
            <a:r>
              <a:rPr lang="en-CA" sz="2000">
                <a:solidFill>
                  <a:schemeClr val="tx2"/>
                </a:solidFill>
              </a:rPr>
              <a:t>the most characteristic features of the </a:t>
            </a:r>
          </a:p>
          <a:p>
            <a:r>
              <a:rPr lang="en-CA" sz="2000">
                <a:solidFill>
                  <a:schemeClr val="tx2"/>
                </a:solidFill>
              </a:rPr>
              <a:t>muscular system in humans, connected </a:t>
            </a:r>
          </a:p>
          <a:p>
            <a:r>
              <a:rPr lang="en-CA" sz="2000">
                <a:solidFill>
                  <a:schemeClr val="tx2"/>
                </a:solidFill>
              </a:rPr>
              <a:t>as it is with the power of maintaining the</a:t>
            </a:r>
          </a:p>
          <a:p>
            <a:r>
              <a:rPr lang="en-CA" sz="2000">
                <a:solidFill>
                  <a:schemeClr val="tx2"/>
                </a:solidFill>
              </a:rPr>
              <a:t> trunk in the erect posture. The gluteus </a:t>
            </a:r>
          </a:p>
          <a:p>
            <a:r>
              <a:rPr lang="en-CA" sz="2000">
                <a:solidFill>
                  <a:schemeClr val="tx2"/>
                </a:solidFill>
              </a:rPr>
              <a:t>maximus extends the </a:t>
            </a:r>
            <a:r>
              <a:rPr lang="en-CA" sz="2000">
                <a:solidFill>
                  <a:schemeClr val="tx2"/>
                </a:solidFill>
                <a:hlinkClick r:id="rId8" tooltip="Femur"/>
              </a:rPr>
              <a:t>femur</a:t>
            </a:r>
            <a:r>
              <a:rPr lang="en-CA" sz="2000">
                <a:solidFill>
                  <a:schemeClr val="tx2"/>
                </a:solidFill>
              </a:rPr>
              <a:t> and brings the </a:t>
            </a:r>
          </a:p>
          <a:p>
            <a:r>
              <a:rPr lang="en-CA" sz="2000">
                <a:solidFill>
                  <a:schemeClr val="tx2"/>
                </a:solidFill>
              </a:rPr>
              <a:t>bent </a:t>
            </a:r>
            <a:r>
              <a:rPr lang="en-CA" sz="2000">
                <a:solidFill>
                  <a:schemeClr val="tx2"/>
                </a:solidFill>
                <a:hlinkClick r:id="rId9" tooltip="Thigh"/>
              </a:rPr>
              <a:t>thigh</a:t>
            </a:r>
            <a:r>
              <a:rPr lang="en-CA" sz="2000">
                <a:solidFill>
                  <a:schemeClr val="tx2"/>
                </a:solidFill>
              </a:rPr>
              <a:t> into a line with the body. </a:t>
            </a:r>
            <a:endParaRPr lang="en-US" sz="2000">
              <a:solidFill>
                <a:schemeClr val="tx2"/>
              </a:solidFill>
            </a:endParaRPr>
          </a:p>
        </p:txBody>
      </p:sp>
      <p:sp>
        <p:nvSpPr>
          <p:cNvPr id="182286" name="Rectangle 14"/>
          <p:cNvSpPr>
            <a:spLocks noChangeArrowheads="1"/>
          </p:cNvSpPr>
          <p:nvPr/>
        </p:nvSpPr>
        <p:spPr bwMode="auto">
          <a:xfrm>
            <a:off x="6299200" y="24098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0" name="Rectangle 4"/>
          <p:cNvSpPr>
            <a:spLocks noChangeArrowheads="1"/>
          </p:cNvSpPr>
          <p:nvPr/>
        </p:nvSpPr>
        <p:spPr bwMode="auto">
          <a:xfrm>
            <a:off x="3733800" y="2209800"/>
            <a:ext cx="504031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000">
                <a:solidFill>
                  <a:schemeClr val="tx2"/>
                </a:solidFill>
              </a:rPr>
              <a:t>With the leg in neutral (straightened), </a:t>
            </a:r>
          </a:p>
          <a:p>
            <a:r>
              <a:rPr lang="en-US" sz="2000">
                <a:solidFill>
                  <a:schemeClr val="tx2"/>
                </a:solidFill>
              </a:rPr>
              <a:t>the gluteus medius and gluteus minimus </a:t>
            </a:r>
          </a:p>
          <a:p>
            <a:r>
              <a:rPr lang="en-US" sz="2000">
                <a:solidFill>
                  <a:schemeClr val="tx2"/>
                </a:solidFill>
              </a:rPr>
              <a:t>function together to pull the thigh away </a:t>
            </a:r>
          </a:p>
          <a:p>
            <a:r>
              <a:rPr lang="en-US" sz="2000">
                <a:solidFill>
                  <a:schemeClr val="tx2"/>
                </a:solidFill>
              </a:rPr>
              <a:t>from midline, or "abduct" the thigh.</a:t>
            </a:r>
            <a:r>
              <a:rPr lang="en-US"/>
              <a:t> </a:t>
            </a:r>
            <a:r>
              <a:rPr lang="en-US" sz="2000">
                <a:solidFill>
                  <a:schemeClr val="tx2"/>
                </a:solidFill>
              </a:rPr>
              <a:t>Helps </a:t>
            </a:r>
          </a:p>
          <a:p>
            <a:r>
              <a:rPr lang="en-US" sz="2000">
                <a:solidFill>
                  <a:schemeClr val="tx2"/>
                </a:solidFill>
              </a:rPr>
              <a:t>balance the body on one leg when walking.</a:t>
            </a:r>
          </a:p>
        </p:txBody>
      </p:sp>
      <p:sp>
        <p:nvSpPr>
          <p:cNvPr id="183301" name="Rectangle 5"/>
          <p:cNvSpPr>
            <a:spLocks noChangeArrowheads="1"/>
          </p:cNvSpPr>
          <p:nvPr/>
        </p:nvSpPr>
        <p:spPr bwMode="auto">
          <a:xfrm>
            <a:off x="1752600" y="228600"/>
            <a:ext cx="69278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a:solidFill>
                  <a:schemeClr val="tx2"/>
                </a:solidFill>
              </a:rPr>
              <a:t>Gluteus Medius and Gluteus Minimus</a:t>
            </a:r>
            <a:endParaRPr lang="en-CA" sz="3200">
              <a:solidFill>
                <a:schemeClr val="tx2"/>
              </a:solidFill>
            </a:endParaRPr>
          </a:p>
        </p:txBody>
      </p:sp>
      <p:pic>
        <p:nvPicPr>
          <p:cNvPr id="183304" name="Picture 8" descr="GluteusMedi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238125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83306" name="Picture 10" descr="GluteusMinim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114800"/>
            <a:ext cx="2381250" cy="2238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ChangeArrowheads="1"/>
          </p:cNvSpPr>
          <p:nvPr/>
        </p:nvSpPr>
        <p:spPr bwMode="auto">
          <a:xfrm>
            <a:off x="4267200" y="609600"/>
            <a:ext cx="2393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3600">
                <a:solidFill>
                  <a:schemeClr val="tx2"/>
                </a:solidFill>
              </a:rPr>
              <a:t>Hamstring </a:t>
            </a:r>
          </a:p>
        </p:txBody>
      </p:sp>
      <p:pic>
        <p:nvPicPr>
          <p:cNvPr id="184326" name="Picture 6" descr="hamstr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4267200" cy="4495800"/>
          </a:xfrm>
          <a:prstGeom prst="rect">
            <a:avLst/>
          </a:prstGeom>
          <a:noFill/>
          <a:extLst>
            <a:ext uri="{909E8E84-426E-40DD-AFC4-6F175D3DCCD1}">
              <a14:hiddenFill xmlns:a14="http://schemas.microsoft.com/office/drawing/2010/main">
                <a:solidFill>
                  <a:srgbClr val="FFFFFF"/>
                </a:solidFill>
              </a14:hiddenFill>
            </a:ext>
          </a:extLst>
        </p:spPr>
      </p:pic>
      <p:sp>
        <p:nvSpPr>
          <p:cNvPr id="184327" name="Rectangle 7"/>
          <p:cNvSpPr>
            <a:spLocks noChangeArrowheads="1"/>
          </p:cNvSpPr>
          <p:nvPr/>
        </p:nvSpPr>
        <p:spPr bwMode="auto">
          <a:xfrm>
            <a:off x="4800600" y="1295400"/>
            <a:ext cx="3602038" cy="498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400" dirty="0">
                <a:solidFill>
                  <a:schemeClr val="tx2"/>
                </a:solidFill>
              </a:rPr>
              <a:t>the </a:t>
            </a:r>
            <a:r>
              <a:rPr lang="en-US" sz="1400" b="1" dirty="0">
                <a:solidFill>
                  <a:schemeClr val="tx2"/>
                </a:solidFill>
              </a:rPr>
              <a:t>hamstring</a:t>
            </a:r>
            <a:r>
              <a:rPr lang="en-US" sz="1400" dirty="0">
                <a:solidFill>
                  <a:schemeClr val="tx2"/>
                </a:solidFill>
              </a:rPr>
              <a:t> refers to posterior thigh </a:t>
            </a:r>
          </a:p>
          <a:p>
            <a:r>
              <a:rPr lang="en-US" sz="1400" dirty="0">
                <a:solidFill>
                  <a:schemeClr val="tx2"/>
                </a:solidFill>
              </a:rPr>
              <a:t>muscles, the </a:t>
            </a:r>
            <a:r>
              <a:rPr lang="en-US" sz="1400" dirty="0">
                <a:solidFill>
                  <a:schemeClr val="tx2"/>
                </a:solidFill>
                <a:hlinkClick r:id="rId3" tooltip="Semitendinosus"/>
              </a:rPr>
              <a:t>semitendinosus</a:t>
            </a:r>
            <a:r>
              <a:rPr lang="en-US" sz="1400" dirty="0">
                <a:solidFill>
                  <a:schemeClr val="tx2"/>
                </a:solidFill>
              </a:rPr>
              <a:t>, the </a:t>
            </a:r>
          </a:p>
          <a:p>
            <a:r>
              <a:rPr lang="en-US" sz="1400" dirty="0">
                <a:solidFill>
                  <a:schemeClr val="tx2"/>
                </a:solidFill>
                <a:hlinkClick r:id="rId4" tooltip="Semimembranosus"/>
              </a:rPr>
              <a:t>semimembranosus</a:t>
            </a:r>
            <a:r>
              <a:rPr lang="en-US" sz="1400" dirty="0">
                <a:solidFill>
                  <a:schemeClr val="tx2"/>
                </a:solidFill>
              </a:rPr>
              <a:t> and the </a:t>
            </a:r>
          </a:p>
          <a:p>
            <a:r>
              <a:rPr lang="en-US" sz="1400" dirty="0">
                <a:solidFill>
                  <a:schemeClr val="tx2"/>
                </a:solidFill>
                <a:hlinkClick r:id="rId5" tooltip="Biceps femoris"/>
              </a:rPr>
              <a:t>biceps </a:t>
            </a:r>
            <a:r>
              <a:rPr lang="en-US" sz="1400" dirty="0" err="1">
                <a:solidFill>
                  <a:schemeClr val="tx2"/>
                </a:solidFill>
                <a:hlinkClick r:id="rId5" tooltip="Biceps femoris"/>
              </a:rPr>
              <a:t>femoris</a:t>
            </a:r>
            <a:r>
              <a:rPr lang="en-US" sz="1400" dirty="0">
                <a:solidFill>
                  <a:schemeClr val="tx2"/>
                </a:solidFill>
              </a:rPr>
              <a:t>. </a:t>
            </a:r>
            <a:r>
              <a:rPr lang="en-CA" sz="1400" dirty="0">
                <a:solidFill>
                  <a:schemeClr val="tx2"/>
                </a:solidFill>
              </a:rPr>
              <a:t>The hamstrings cross </a:t>
            </a:r>
          </a:p>
          <a:p>
            <a:r>
              <a:rPr lang="en-CA" sz="1400" dirty="0">
                <a:solidFill>
                  <a:schemeClr val="tx2"/>
                </a:solidFill>
              </a:rPr>
              <a:t>and act upon two joints – </a:t>
            </a:r>
          </a:p>
          <a:p>
            <a:r>
              <a:rPr lang="en-CA" sz="1400" dirty="0">
                <a:solidFill>
                  <a:schemeClr val="tx2"/>
                </a:solidFill>
              </a:rPr>
              <a:t>the </a:t>
            </a:r>
            <a:r>
              <a:rPr lang="en-CA" sz="1400" dirty="0">
                <a:solidFill>
                  <a:schemeClr val="tx2"/>
                </a:solidFill>
                <a:hlinkClick r:id="rId6" tooltip="Hip"/>
              </a:rPr>
              <a:t>hip</a:t>
            </a:r>
            <a:r>
              <a:rPr lang="en-CA" sz="1400" dirty="0">
                <a:solidFill>
                  <a:schemeClr val="tx2"/>
                </a:solidFill>
              </a:rPr>
              <a:t> and the </a:t>
            </a:r>
            <a:r>
              <a:rPr lang="en-CA" sz="1400" dirty="0">
                <a:solidFill>
                  <a:schemeClr val="tx2"/>
                </a:solidFill>
                <a:hlinkClick r:id="rId7" tooltip="Knee"/>
              </a:rPr>
              <a:t>knee</a:t>
            </a:r>
            <a:r>
              <a:rPr lang="en-CA" sz="1400" dirty="0">
                <a:solidFill>
                  <a:schemeClr val="tx2"/>
                </a:solidFill>
              </a:rPr>
              <a:t>.</a:t>
            </a:r>
          </a:p>
          <a:p>
            <a:r>
              <a:rPr lang="en-CA" sz="1400" dirty="0">
                <a:solidFill>
                  <a:schemeClr val="tx2"/>
                </a:solidFill>
              </a:rPr>
              <a:t>Semitendinosus and semimembranosus </a:t>
            </a:r>
          </a:p>
          <a:p>
            <a:r>
              <a:rPr lang="en-CA" sz="1400" dirty="0">
                <a:solidFill>
                  <a:schemeClr val="tx2"/>
                </a:solidFill>
              </a:rPr>
              <a:t>extend the hip when the trunk is fixed; </a:t>
            </a:r>
          </a:p>
          <a:p>
            <a:r>
              <a:rPr lang="en-CA" sz="1400" dirty="0">
                <a:solidFill>
                  <a:schemeClr val="tx2"/>
                </a:solidFill>
              </a:rPr>
              <a:t>they also flex the knee and medially </a:t>
            </a:r>
          </a:p>
          <a:p>
            <a:r>
              <a:rPr lang="en-CA" sz="1400" dirty="0">
                <a:solidFill>
                  <a:schemeClr val="tx2"/>
                </a:solidFill>
              </a:rPr>
              <a:t>(inwardly) rotate the lower leg when </a:t>
            </a:r>
          </a:p>
          <a:p>
            <a:r>
              <a:rPr lang="en-CA" sz="1400" dirty="0">
                <a:solidFill>
                  <a:schemeClr val="tx2"/>
                </a:solidFill>
              </a:rPr>
              <a:t>the knee is bent.</a:t>
            </a:r>
          </a:p>
          <a:p>
            <a:r>
              <a:rPr lang="en-CA" sz="1400" dirty="0">
                <a:solidFill>
                  <a:schemeClr val="tx2"/>
                </a:solidFill>
              </a:rPr>
              <a:t>The long head of the biceps </a:t>
            </a:r>
            <a:r>
              <a:rPr lang="en-CA" sz="1400" dirty="0" err="1">
                <a:solidFill>
                  <a:schemeClr val="tx2"/>
                </a:solidFill>
              </a:rPr>
              <a:t>femoris</a:t>
            </a:r>
            <a:r>
              <a:rPr lang="en-CA" sz="1400" dirty="0">
                <a:solidFill>
                  <a:schemeClr val="tx2"/>
                </a:solidFill>
              </a:rPr>
              <a:t> </a:t>
            </a:r>
          </a:p>
          <a:p>
            <a:r>
              <a:rPr lang="en-CA" sz="1400" dirty="0">
                <a:solidFill>
                  <a:schemeClr val="tx2"/>
                </a:solidFill>
              </a:rPr>
              <a:t>extends the hip as when beginning to </a:t>
            </a:r>
          </a:p>
          <a:p>
            <a:r>
              <a:rPr lang="en-CA" sz="1400" dirty="0">
                <a:solidFill>
                  <a:schemeClr val="tx2"/>
                </a:solidFill>
              </a:rPr>
              <a:t>walk; both short and long heads flex </a:t>
            </a:r>
          </a:p>
          <a:p>
            <a:r>
              <a:rPr lang="en-CA" sz="1400" dirty="0">
                <a:solidFill>
                  <a:schemeClr val="tx2"/>
                </a:solidFill>
              </a:rPr>
              <a:t>the knee and laterally (outwardly) </a:t>
            </a:r>
          </a:p>
          <a:p>
            <a:r>
              <a:rPr lang="en-CA" sz="1400" dirty="0">
                <a:solidFill>
                  <a:schemeClr val="tx2"/>
                </a:solidFill>
              </a:rPr>
              <a:t>rotates the lower leg when the knee is bent.</a:t>
            </a:r>
          </a:p>
          <a:p>
            <a:r>
              <a:rPr lang="en-CA" sz="1400" dirty="0">
                <a:solidFill>
                  <a:schemeClr val="tx2"/>
                </a:solidFill>
              </a:rPr>
              <a:t>The hamstrings play a crucial role in </a:t>
            </a:r>
          </a:p>
          <a:p>
            <a:r>
              <a:rPr lang="en-CA" sz="1400" dirty="0">
                <a:solidFill>
                  <a:schemeClr val="tx2"/>
                </a:solidFill>
              </a:rPr>
              <a:t>many daily activities, such as, walking, </a:t>
            </a:r>
          </a:p>
          <a:p>
            <a:r>
              <a:rPr lang="en-CA" sz="1400" dirty="0">
                <a:solidFill>
                  <a:schemeClr val="tx2"/>
                </a:solidFill>
              </a:rPr>
              <a:t>running, jumping, and controlling some </a:t>
            </a:r>
          </a:p>
          <a:p>
            <a:r>
              <a:rPr lang="en-CA" sz="1400" dirty="0">
                <a:solidFill>
                  <a:schemeClr val="tx2"/>
                </a:solidFill>
              </a:rPr>
              <a:t>movement in the trunk. In walking, </a:t>
            </a:r>
          </a:p>
          <a:p>
            <a:r>
              <a:rPr lang="en-CA" sz="1400" dirty="0">
                <a:solidFill>
                  <a:schemeClr val="tx2"/>
                </a:solidFill>
              </a:rPr>
              <a:t>they are most important as an </a:t>
            </a:r>
          </a:p>
          <a:p>
            <a:r>
              <a:rPr lang="en-CA" sz="1400" dirty="0">
                <a:solidFill>
                  <a:schemeClr val="tx2"/>
                </a:solidFill>
                <a:hlinkClick r:id="rId8" tooltip="Antagonist (muscle)"/>
              </a:rPr>
              <a:t>antagonist</a:t>
            </a:r>
            <a:r>
              <a:rPr lang="en-CA" sz="1400" dirty="0">
                <a:solidFill>
                  <a:schemeClr val="tx2"/>
                </a:solidFill>
              </a:rPr>
              <a:t> to the </a:t>
            </a:r>
            <a:r>
              <a:rPr lang="en-CA" sz="1400" dirty="0">
                <a:solidFill>
                  <a:schemeClr val="tx2"/>
                </a:solidFill>
                <a:hlinkClick r:id="rId9" tooltip="Quadriceps"/>
              </a:rPr>
              <a:t>quadriceps</a:t>
            </a:r>
            <a:r>
              <a:rPr lang="en-CA" sz="1400" dirty="0">
                <a:solidFill>
                  <a:schemeClr val="tx2"/>
                </a:solidFill>
              </a:rPr>
              <a:t> in the </a:t>
            </a:r>
          </a:p>
          <a:p>
            <a:r>
              <a:rPr lang="en-CA" sz="1400" dirty="0">
                <a:solidFill>
                  <a:schemeClr val="tx2"/>
                </a:solidFill>
              </a:rPr>
              <a:t>deceleration of knee extension.</a:t>
            </a:r>
            <a:endParaRPr lang="en-US" sz="1400" dirty="0">
              <a:solidFill>
                <a:schemeClr val="tx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p:txBody>
          <a:bodyPr/>
          <a:lstStyle/>
          <a:p>
            <a:r>
              <a:rPr lang="en-US"/>
              <a:t>You are always moving. Even when you are sleeping, your muscles are working. Movement only stops when life stops.</a:t>
            </a:r>
          </a:p>
          <a:p>
            <a:pPr>
              <a:buFont typeface="Wingdings" pitchFamily="2" charset="2"/>
              <a:buNone/>
            </a:pPr>
            <a:endParaRPr lang="en-US" sz="1000"/>
          </a:p>
          <a:p>
            <a:r>
              <a:rPr lang="en-US"/>
              <a:t>Movement </a:t>
            </a:r>
            <a:r>
              <a:rPr lang="en-US" b="1"/>
              <a:t>within cells</a:t>
            </a:r>
            <a:r>
              <a:rPr lang="en-US"/>
              <a:t> is caused by </a:t>
            </a:r>
            <a:r>
              <a:rPr lang="en-US" b="1"/>
              <a:t>chemical reactions</a:t>
            </a:r>
            <a:r>
              <a:rPr lang="en-US"/>
              <a:t>. All other body movements are caused by muscles.</a:t>
            </a:r>
          </a:p>
        </p:txBody>
      </p:sp>
      <p:sp>
        <p:nvSpPr>
          <p:cNvPr id="6146" name="Rectangle 2"/>
          <p:cNvSpPr>
            <a:spLocks noGrp="1" noChangeArrowheads="1"/>
          </p:cNvSpPr>
          <p:nvPr>
            <p:ph type="title"/>
          </p:nvPr>
        </p:nvSpPr>
        <p:spPr/>
        <p:txBody>
          <a:bodyPr/>
          <a:lstStyle/>
          <a:p>
            <a:r>
              <a:rPr lang="en-US" sz="5400" b="1">
                <a:effectLst>
                  <a:outerShdw blurRad="38100" dist="38100" dir="2700000" algn="tl">
                    <a:srgbClr val="C0C0C0"/>
                  </a:outerShdw>
                </a:effectLst>
                <a:latin typeface="Lucida Bright" pitchFamily="18" charset="0"/>
              </a:rPr>
              <a:t>Movement</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8" name="Rectangle 4"/>
          <p:cNvSpPr>
            <a:spLocks noChangeArrowheads="1"/>
          </p:cNvSpPr>
          <p:nvPr/>
        </p:nvSpPr>
        <p:spPr bwMode="auto">
          <a:xfrm>
            <a:off x="4495800" y="457200"/>
            <a:ext cx="2584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3600">
                <a:solidFill>
                  <a:schemeClr val="tx2"/>
                </a:solidFill>
              </a:rPr>
              <a:t>Quadriceps</a:t>
            </a:r>
            <a:r>
              <a:rPr lang="en-US"/>
              <a:t> </a:t>
            </a:r>
          </a:p>
        </p:txBody>
      </p:sp>
      <p:pic>
        <p:nvPicPr>
          <p:cNvPr id="185350" name="Picture 6" descr="quadric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64025" cy="3382963"/>
          </a:xfrm>
          <a:prstGeom prst="rect">
            <a:avLst/>
          </a:prstGeom>
          <a:noFill/>
          <a:extLst>
            <a:ext uri="{909E8E84-426E-40DD-AFC4-6F175D3DCCD1}">
              <a14:hiddenFill xmlns:a14="http://schemas.microsoft.com/office/drawing/2010/main">
                <a:solidFill>
                  <a:srgbClr val="FFFFFF"/>
                </a:solidFill>
              </a14:hiddenFill>
            </a:ext>
          </a:extLst>
        </p:spPr>
      </p:pic>
      <p:pic>
        <p:nvPicPr>
          <p:cNvPr id="185352" name="Picture 8" descr="Rectus femoris.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429000"/>
            <a:ext cx="2895600" cy="3238500"/>
          </a:xfrm>
          <a:prstGeom prst="rect">
            <a:avLst/>
          </a:prstGeom>
          <a:noFill/>
          <a:extLst>
            <a:ext uri="{909E8E84-426E-40DD-AFC4-6F175D3DCCD1}">
              <a14:hiddenFill xmlns:a14="http://schemas.microsoft.com/office/drawing/2010/main">
                <a:solidFill>
                  <a:srgbClr val="FFFFFF"/>
                </a:solidFill>
              </a14:hiddenFill>
            </a:ext>
          </a:extLst>
        </p:spPr>
      </p:pic>
      <p:sp>
        <p:nvSpPr>
          <p:cNvPr id="185353" name="Rectangle 9"/>
          <p:cNvSpPr>
            <a:spLocks noChangeArrowheads="1"/>
          </p:cNvSpPr>
          <p:nvPr/>
        </p:nvSpPr>
        <p:spPr bwMode="auto">
          <a:xfrm>
            <a:off x="3810000" y="1219200"/>
            <a:ext cx="50292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000">
                <a:solidFill>
                  <a:schemeClr val="tx2"/>
                </a:solidFill>
              </a:rPr>
              <a:t>is a large muscle group that includes </a:t>
            </a:r>
          </a:p>
          <a:p>
            <a:r>
              <a:rPr lang="en-US" sz="2000">
                <a:solidFill>
                  <a:schemeClr val="tx2"/>
                </a:solidFill>
              </a:rPr>
              <a:t>the four prevailing muscles on the front </a:t>
            </a:r>
          </a:p>
          <a:p>
            <a:r>
              <a:rPr lang="en-US" sz="2000">
                <a:solidFill>
                  <a:schemeClr val="tx2"/>
                </a:solidFill>
              </a:rPr>
              <a:t>of the </a:t>
            </a:r>
            <a:r>
              <a:rPr lang="en-US" sz="2000">
                <a:solidFill>
                  <a:schemeClr val="tx2"/>
                </a:solidFill>
                <a:hlinkClick r:id="rId5" tooltip="Thigh"/>
              </a:rPr>
              <a:t>thigh</a:t>
            </a:r>
            <a:r>
              <a:rPr lang="en-US" sz="2000">
                <a:solidFill>
                  <a:schemeClr val="tx2"/>
                </a:solidFill>
              </a:rPr>
              <a:t>. It is the great </a:t>
            </a:r>
            <a:r>
              <a:rPr lang="en-US" sz="2000">
                <a:solidFill>
                  <a:schemeClr val="tx2"/>
                </a:solidFill>
                <a:hlinkClick r:id="rId6" tooltip="Extension (kinesiology)"/>
              </a:rPr>
              <a:t>extensor</a:t>
            </a:r>
            <a:r>
              <a:rPr lang="en-US" sz="2000">
                <a:solidFill>
                  <a:schemeClr val="tx2"/>
                </a:solidFill>
              </a:rPr>
              <a:t> muscle </a:t>
            </a:r>
          </a:p>
          <a:p>
            <a:r>
              <a:rPr lang="en-US" sz="2000">
                <a:solidFill>
                  <a:schemeClr val="tx2"/>
                </a:solidFill>
              </a:rPr>
              <a:t>of the knee, forming a large fleshy mass </a:t>
            </a:r>
          </a:p>
          <a:p>
            <a:r>
              <a:rPr lang="en-US" sz="2000">
                <a:solidFill>
                  <a:schemeClr val="tx2"/>
                </a:solidFill>
              </a:rPr>
              <a:t>which covers the front and sides of </a:t>
            </a:r>
          </a:p>
          <a:p>
            <a:r>
              <a:rPr lang="en-US" sz="2000">
                <a:solidFill>
                  <a:schemeClr val="tx2"/>
                </a:solidFill>
              </a:rPr>
              <a:t>the </a:t>
            </a:r>
            <a:r>
              <a:rPr lang="en-US" sz="2000">
                <a:solidFill>
                  <a:schemeClr val="tx2"/>
                </a:solidFill>
                <a:hlinkClick r:id="rId7" tooltip="Femur"/>
              </a:rPr>
              <a:t>femur</a:t>
            </a:r>
            <a:r>
              <a:rPr lang="en-US" sz="2000">
                <a:solidFill>
                  <a:schemeClr val="tx2"/>
                </a:solidFill>
              </a:rPr>
              <a:t>. It is the strongest and leanest </a:t>
            </a:r>
          </a:p>
          <a:p>
            <a:r>
              <a:rPr lang="en-US" sz="2000">
                <a:solidFill>
                  <a:schemeClr val="tx2"/>
                </a:solidFill>
              </a:rPr>
              <a:t>muscle in the human body. It is made up</a:t>
            </a:r>
          </a:p>
          <a:p>
            <a:r>
              <a:rPr lang="en-US" sz="2000">
                <a:solidFill>
                  <a:schemeClr val="tx2"/>
                </a:solidFill>
              </a:rPr>
              <a:t>the vastus intermedius, vastus lateralis,</a:t>
            </a:r>
          </a:p>
          <a:p>
            <a:r>
              <a:rPr lang="en-US" sz="2000">
                <a:solidFill>
                  <a:schemeClr val="tx2"/>
                </a:solidFill>
              </a:rPr>
              <a:t>vastus medialis, and rectus fermoris.</a:t>
            </a:r>
          </a:p>
          <a:p>
            <a:r>
              <a:rPr lang="en-US" sz="2000">
                <a:solidFill>
                  <a:schemeClr val="tx2"/>
                </a:solidFill>
              </a:rPr>
              <a:t> </a:t>
            </a:r>
            <a:r>
              <a:rPr lang="en-CA" sz="2000">
                <a:solidFill>
                  <a:schemeClr val="tx2"/>
                </a:solidFill>
              </a:rPr>
              <a:t>All four quadriceps are powerful  </a:t>
            </a:r>
          </a:p>
          <a:p>
            <a:r>
              <a:rPr lang="en-CA" sz="2000">
                <a:solidFill>
                  <a:schemeClr val="tx2"/>
                </a:solidFill>
                <a:hlinkClick r:id="rId6" tooltip="Extension (kinesiology)"/>
              </a:rPr>
              <a:t>extensors</a:t>
            </a:r>
            <a:r>
              <a:rPr lang="en-CA" sz="2000">
                <a:solidFill>
                  <a:schemeClr val="tx2"/>
                </a:solidFill>
              </a:rPr>
              <a:t> of the </a:t>
            </a:r>
            <a:r>
              <a:rPr lang="en-CA" sz="2000">
                <a:solidFill>
                  <a:schemeClr val="tx2"/>
                </a:solidFill>
                <a:hlinkClick r:id="rId8" tooltip="Knee"/>
              </a:rPr>
              <a:t>knee</a:t>
            </a:r>
            <a:r>
              <a:rPr lang="en-CA" sz="2000">
                <a:solidFill>
                  <a:schemeClr val="tx2"/>
                </a:solidFill>
              </a:rPr>
              <a:t> joint. They </a:t>
            </a:r>
          </a:p>
          <a:p>
            <a:r>
              <a:rPr lang="en-CA" sz="2000">
                <a:solidFill>
                  <a:schemeClr val="tx2"/>
                </a:solidFill>
              </a:rPr>
              <a:t>are crucial in walking, running, </a:t>
            </a:r>
          </a:p>
          <a:p>
            <a:r>
              <a:rPr lang="en-CA" sz="2000">
                <a:solidFill>
                  <a:schemeClr val="tx2"/>
                </a:solidFill>
              </a:rPr>
              <a:t>jumping and squatting. Because </a:t>
            </a:r>
          </a:p>
          <a:p>
            <a:r>
              <a:rPr lang="en-CA" sz="2000">
                <a:solidFill>
                  <a:schemeClr val="tx2"/>
                </a:solidFill>
                <a:hlinkClick r:id="rId9" tooltip="Rectus femoris"/>
              </a:rPr>
              <a:t>rectus femoris</a:t>
            </a:r>
            <a:r>
              <a:rPr lang="en-CA" sz="2000">
                <a:solidFill>
                  <a:schemeClr val="tx2"/>
                </a:solidFill>
              </a:rPr>
              <a:t> attaches to the ilium, it is </a:t>
            </a:r>
          </a:p>
          <a:p>
            <a:r>
              <a:rPr lang="en-CA" sz="2000">
                <a:solidFill>
                  <a:schemeClr val="tx2"/>
                </a:solidFill>
              </a:rPr>
              <a:t>also a </a:t>
            </a:r>
            <a:r>
              <a:rPr lang="en-CA" sz="2000">
                <a:solidFill>
                  <a:schemeClr val="tx2"/>
                </a:solidFill>
                <a:hlinkClick r:id="rId10" tooltip="Flexion"/>
              </a:rPr>
              <a:t>flexor</a:t>
            </a:r>
            <a:r>
              <a:rPr lang="en-CA" sz="2000">
                <a:solidFill>
                  <a:schemeClr val="tx2"/>
                </a:solidFill>
              </a:rPr>
              <a:t> of the hip. </a:t>
            </a:r>
            <a:endParaRPr lang="en-US" sz="2000">
              <a:solidFill>
                <a:schemeClr val="tx2"/>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3" name="Picture 5" descr="File:Sartorius.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3962400" cy="6172200"/>
          </a:xfrm>
          <a:prstGeom prst="rect">
            <a:avLst/>
          </a:prstGeom>
          <a:noFill/>
          <a:extLst>
            <a:ext uri="{909E8E84-426E-40DD-AFC4-6F175D3DCCD1}">
              <a14:hiddenFill xmlns:a14="http://schemas.microsoft.com/office/drawing/2010/main">
                <a:solidFill>
                  <a:srgbClr val="FFFFFF"/>
                </a:solidFill>
              </a14:hiddenFill>
            </a:ext>
          </a:extLst>
        </p:spPr>
      </p:pic>
      <p:sp>
        <p:nvSpPr>
          <p:cNvPr id="186374" name="Rectangle 6"/>
          <p:cNvSpPr>
            <a:spLocks noChangeArrowheads="1"/>
          </p:cNvSpPr>
          <p:nvPr/>
        </p:nvSpPr>
        <p:spPr bwMode="auto">
          <a:xfrm>
            <a:off x="4419600" y="533400"/>
            <a:ext cx="3714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3600">
                <a:solidFill>
                  <a:schemeClr val="tx2"/>
                </a:solidFill>
              </a:rPr>
              <a:t>Sartorius muscle </a:t>
            </a:r>
          </a:p>
        </p:txBody>
      </p:sp>
      <p:sp>
        <p:nvSpPr>
          <p:cNvPr id="186375" name="Rectangle 7"/>
          <p:cNvSpPr>
            <a:spLocks noChangeArrowheads="1"/>
          </p:cNvSpPr>
          <p:nvPr/>
        </p:nvSpPr>
        <p:spPr bwMode="auto">
          <a:xfrm>
            <a:off x="4038600" y="1389063"/>
            <a:ext cx="4767263"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000">
                <a:solidFill>
                  <a:schemeClr val="tx2"/>
                </a:solidFill>
              </a:rPr>
              <a:t>The </a:t>
            </a:r>
            <a:r>
              <a:rPr lang="en-US" sz="2000" b="1">
                <a:solidFill>
                  <a:schemeClr val="tx2"/>
                </a:solidFill>
              </a:rPr>
              <a:t>Sartorius muscle</a:t>
            </a:r>
            <a:r>
              <a:rPr lang="en-US" sz="2000">
                <a:solidFill>
                  <a:schemeClr val="tx2"/>
                </a:solidFill>
              </a:rPr>
              <a:t> – the longest </a:t>
            </a:r>
          </a:p>
          <a:p>
            <a:r>
              <a:rPr lang="en-US" sz="2000">
                <a:solidFill>
                  <a:schemeClr val="tx2"/>
                </a:solidFill>
              </a:rPr>
              <a:t>muscle in the human body – is a long </a:t>
            </a:r>
          </a:p>
          <a:p>
            <a:r>
              <a:rPr lang="en-US" sz="2000">
                <a:solidFill>
                  <a:schemeClr val="tx2"/>
                </a:solidFill>
              </a:rPr>
              <a:t>thin </a:t>
            </a:r>
            <a:r>
              <a:rPr lang="en-US" sz="2000">
                <a:solidFill>
                  <a:schemeClr val="tx2"/>
                </a:solidFill>
                <a:hlinkClick r:id="rId4" tooltip="Muscle"/>
              </a:rPr>
              <a:t>muscle</a:t>
            </a:r>
            <a:r>
              <a:rPr lang="en-US" sz="2000">
                <a:solidFill>
                  <a:schemeClr val="tx2"/>
                </a:solidFill>
              </a:rPr>
              <a:t> that runs down the length </a:t>
            </a:r>
          </a:p>
          <a:p>
            <a:r>
              <a:rPr lang="en-US" sz="2000">
                <a:solidFill>
                  <a:schemeClr val="tx2"/>
                </a:solidFill>
              </a:rPr>
              <a:t>of the </a:t>
            </a:r>
            <a:r>
              <a:rPr lang="en-US" sz="2000">
                <a:solidFill>
                  <a:schemeClr val="tx2"/>
                </a:solidFill>
                <a:hlinkClick r:id="rId5" tooltip="Thigh"/>
              </a:rPr>
              <a:t>thigh</a:t>
            </a:r>
            <a:r>
              <a:rPr lang="en-US" sz="2000">
                <a:solidFill>
                  <a:schemeClr val="tx2"/>
                </a:solidFill>
              </a:rPr>
              <a:t>. </a:t>
            </a:r>
            <a:r>
              <a:rPr lang="en-CA" sz="2000">
                <a:solidFill>
                  <a:schemeClr val="tx2"/>
                </a:solidFill>
              </a:rPr>
              <a:t>Assists in flexion, abduction </a:t>
            </a:r>
          </a:p>
          <a:p>
            <a:r>
              <a:rPr lang="en-CA" sz="2000">
                <a:solidFill>
                  <a:schemeClr val="tx2"/>
                </a:solidFill>
              </a:rPr>
              <a:t>and lateral rotation of hip, and extension </a:t>
            </a:r>
          </a:p>
          <a:p>
            <a:r>
              <a:rPr lang="en-CA" sz="2000">
                <a:solidFill>
                  <a:schemeClr val="tx2"/>
                </a:solidFill>
              </a:rPr>
              <a:t>of knee. Looking at the bottom of one's </a:t>
            </a:r>
          </a:p>
          <a:p>
            <a:r>
              <a:rPr lang="en-CA" sz="2000">
                <a:solidFill>
                  <a:schemeClr val="tx2"/>
                </a:solidFill>
              </a:rPr>
              <a:t>foot, as if checking to see if one had </a:t>
            </a:r>
          </a:p>
          <a:p>
            <a:r>
              <a:rPr lang="en-CA" sz="2000">
                <a:solidFill>
                  <a:schemeClr val="tx2"/>
                </a:solidFill>
              </a:rPr>
              <a:t>stepped in gum, demonstrates all 4</a:t>
            </a:r>
          </a:p>
          <a:p>
            <a:r>
              <a:rPr lang="en-CA" sz="2000">
                <a:solidFill>
                  <a:schemeClr val="tx2"/>
                </a:solidFill>
              </a:rPr>
              <a:t> actions of sartorius. </a:t>
            </a:r>
            <a:endParaRPr lang="en-US" sz="2000">
              <a:solidFill>
                <a:schemeClr val="tx2"/>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6" name="Rectangle 4"/>
          <p:cNvSpPr>
            <a:spLocks noChangeArrowheads="1"/>
          </p:cNvSpPr>
          <p:nvPr/>
        </p:nvSpPr>
        <p:spPr bwMode="auto">
          <a:xfrm>
            <a:off x="4191000" y="701675"/>
            <a:ext cx="3409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3600">
                <a:solidFill>
                  <a:schemeClr val="tx2"/>
                </a:solidFill>
              </a:rPr>
              <a:t>Tibialis anterior </a:t>
            </a:r>
          </a:p>
        </p:txBody>
      </p:sp>
      <p:sp>
        <p:nvSpPr>
          <p:cNvPr id="187397" name="Text Box 5"/>
          <p:cNvSpPr txBox="1">
            <a:spLocks noChangeArrowheads="1"/>
          </p:cNvSpPr>
          <p:nvPr/>
        </p:nvSpPr>
        <p:spPr bwMode="auto">
          <a:xfrm>
            <a:off x="4098925" y="1916113"/>
            <a:ext cx="4456113"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sz="2000">
                <a:solidFill>
                  <a:schemeClr val="tx2"/>
                </a:solidFill>
              </a:rPr>
              <a:t>is a </a:t>
            </a:r>
            <a:r>
              <a:rPr lang="en-CA" sz="2000">
                <a:solidFill>
                  <a:schemeClr val="tx2"/>
                </a:solidFill>
                <a:hlinkClick r:id="rId2" tooltip="Muscle"/>
              </a:rPr>
              <a:t>muscle</a:t>
            </a:r>
            <a:r>
              <a:rPr lang="en-CA" sz="2000">
                <a:solidFill>
                  <a:schemeClr val="tx2"/>
                </a:solidFill>
              </a:rPr>
              <a:t> that originates in the </a:t>
            </a:r>
          </a:p>
          <a:p>
            <a:r>
              <a:rPr lang="en-CA" sz="2000">
                <a:solidFill>
                  <a:schemeClr val="tx2"/>
                </a:solidFill>
              </a:rPr>
              <a:t>upper two-thirds of the lateral surface </a:t>
            </a:r>
          </a:p>
          <a:p>
            <a:r>
              <a:rPr lang="en-CA" sz="2000">
                <a:solidFill>
                  <a:schemeClr val="tx2"/>
                </a:solidFill>
              </a:rPr>
              <a:t>of the </a:t>
            </a:r>
            <a:r>
              <a:rPr lang="en-CA" sz="2000">
                <a:solidFill>
                  <a:schemeClr val="tx2"/>
                </a:solidFill>
                <a:hlinkClick r:id="rId3" tooltip="Tibia"/>
              </a:rPr>
              <a:t>tibia</a:t>
            </a:r>
            <a:r>
              <a:rPr lang="en-CA" sz="2000">
                <a:solidFill>
                  <a:schemeClr val="tx2"/>
                </a:solidFill>
              </a:rPr>
              <a:t> and inserts into the medial </a:t>
            </a:r>
          </a:p>
          <a:p>
            <a:r>
              <a:rPr lang="en-CA" sz="2000">
                <a:solidFill>
                  <a:schemeClr val="tx2"/>
                </a:solidFill>
                <a:hlinkClick r:id="rId4" tooltip="Cuneiform (anatomy)"/>
              </a:rPr>
              <a:t>cuneiform</a:t>
            </a:r>
            <a:r>
              <a:rPr lang="en-CA" sz="2000">
                <a:solidFill>
                  <a:schemeClr val="tx2"/>
                </a:solidFill>
              </a:rPr>
              <a:t> and first </a:t>
            </a:r>
            <a:r>
              <a:rPr lang="en-CA" sz="2000">
                <a:solidFill>
                  <a:schemeClr val="tx2"/>
                </a:solidFill>
                <a:hlinkClick r:id="rId5" tooltip="Metatarsus"/>
              </a:rPr>
              <a:t>metatarsal</a:t>
            </a:r>
            <a:r>
              <a:rPr lang="en-CA" sz="2000">
                <a:solidFill>
                  <a:schemeClr val="tx2"/>
                </a:solidFill>
              </a:rPr>
              <a:t> bones </a:t>
            </a:r>
          </a:p>
          <a:p>
            <a:r>
              <a:rPr lang="en-CA" sz="2000">
                <a:solidFill>
                  <a:schemeClr val="tx2"/>
                </a:solidFill>
              </a:rPr>
              <a:t>of the </a:t>
            </a:r>
            <a:r>
              <a:rPr lang="en-CA" sz="2000">
                <a:solidFill>
                  <a:schemeClr val="tx2"/>
                </a:solidFill>
                <a:hlinkClick r:id="rId6" tooltip="Foot"/>
              </a:rPr>
              <a:t>foot</a:t>
            </a:r>
            <a:r>
              <a:rPr lang="en-CA" sz="2000">
                <a:solidFill>
                  <a:schemeClr val="tx2"/>
                </a:solidFill>
              </a:rPr>
              <a:t>. Its acts to dorsiflex and </a:t>
            </a:r>
          </a:p>
          <a:p>
            <a:r>
              <a:rPr lang="en-CA" sz="2000">
                <a:solidFill>
                  <a:schemeClr val="tx2"/>
                </a:solidFill>
              </a:rPr>
              <a:t>invert the foot.</a:t>
            </a:r>
            <a:r>
              <a:rPr lang="en-CA">
                <a:solidFill>
                  <a:schemeClr val="tx2"/>
                </a:solidFill>
              </a:rPr>
              <a:t> </a:t>
            </a:r>
          </a:p>
        </p:txBody>
      </p:sp>
      <p:pic>
        <p:nvPicPr>
          <p:cNvPr id="187399" name="Picture 7" descr="File:Tibialis.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752600"/>
            <a:ext cx="3810000" cy="480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0" name="Rectangle 4"/>
          <p:cNvSpPr>
            <a:spLocks noChangeArrowheads="1"/>
          </p:cNvSpPr>
          <p:nvPr/>
        </p:nvSpPr>
        <p:spPr bwMode="auto">
          <a:xfrm>
            <a:off x="4191000" y="777875"/>
            <a:ext cx="3384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3600">
                <a:solidFill>
                  <a:schemeClr val="tx2"/>
                </a:solidFill>
              </a:rPr>
              <a:t>Gastrocnemius </a:t>
            </a:r>
          </a:p>
        </p:txBody>
      </p:sp>
      <p:sp>
        <p:nvSpPr>
          <p:cNvPr id="188421" name="Text Box 5"/>
          <p:cNvSpPr txBox="1">
            <a:spLocks noChangeArrowheads="1"/>
          </p:cNvSpPr>
          <p:nvPr/>
        </p:nvSpPr>
        <p:spPr bwMode="auto">
          <a:xfrm>
            <a:off x="4098925" y="2220913"/>
            <a:ext cx="4716463"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sz="2000">
                <a:solidFill>
                  <a:schemeClr val="tx2"/>
                </a:solidFill>
              </a:rPr>
              <a:t>is a very powerful superficial </a:t>
            </a:r>
            <a:r>
              <a:rPr lang="en-CA" sz="2000">
                <a:solidFill>
                  <a:schemeClr val="tx2"/>
                </a:solidFill>
                <a:hlinkClick r:id="rId2" tooltip="Pennate muscle"/>
              </a:rPr>
              <a:t>pennate </a:t>
            </a:r>
          </a:p>
          <a:p>
            <a:r>
              <a:rPr lang="en-CA" sz="2000">
                <a:solidFill>
                  <a:schemeClr val="tx2"/>
                </a:solidFill>
                <a:hlinkClick r:id="rId2" tooltip="Pennate muscle"/>
              </a:rPr>
              <a:t>muscle</a:t>
            </a:r>
            <a:r>
              <a:rPr lang="en-CA" sz="2000">
                <a:solidFill>
                  <a:schemeClr val="tx2"/>
                </a:solidFill>
              </a:rPr>
              <a:t> that is in the back part of the </a:t>
            </a:r>
          </a:p>
          <a:p>
            <a:r>
              <a:rPr lang="en-CA" sz="2000">
                <a:solidFill>
                  <a:schemeClr val="tx2"/>
                </a:solidFill>
              </a:rPr>
              <a:t>lower leg. It runs from its two heads </a:t>
            </a:r>
          </a:p>
          <a:p>
            <a:r>
              <a:rPr lang="en-CA" sz="2000">
                <a:solidFill>
                  <a:schemeClr val="tx2"/>
                </a:solidFill>
              </a:rPr>
              <a:t>just above the </a:t>
            </a:r>
            <a:r>
              <a:rPr lang="en-CA" sz="2000">
                <a:solidFill>
                  <a:schemeClr val="tx2"/>
                </a:solidFill>
                <a:hlinkClick r:id="rId3" tooltip="Knee"/>
              </a:rPr>
              <a:t>knee</a:t>
            </a:r>
            <a:r>
              <a:rPr lang="en-CA" sz="2000">
                <a:solidFill>
                  <a:schemeClr val="tx2"/>
                </a:solidFill>
              </a:rPr>
              <a:t> to the </a:t>
            </a:r>
            <a:r>
              <a:rPr lang="en-CA" sz="2000">
                <a:solidFill>
                  <a:schemeClr val="tx2"/>
                </a:solidFill>
                <a:hlinkClick r:id="rId4" tooltip="Heel"/>
              </a:rPr>
              <a:t>heel</a:t>
            </a:r>
            <a:r>
              <a:rPr lang="en-CA" sz="2000">
                <a:solidFill>
                  <a:schemeClr val="tx2"/>
                </a:solidFill>
              </a:rPr>
              <a:t>, and </a:t>
            </a:r>
          </a:p>
          <a:p>
            <a:r>
              <a:rPr lang="en-CA" sz="2000">
                <a:solidFill>
                  <a:schemeClr val="tx2"/>
                </a:solidFill>
              </a:rPr>
              <a:t>is involved in standing, walking, running </a:t>
            </a:r>
          </a:p>
          <a:p>
            <a:r>
              <a:rPr lang="en-CA" sz="2000">
                <a:solidFill>
                  <a:schemeClr val="tx2"/>
                </a:solidFill>
              </a:rPr>
              <a:t>and jumping. Along with the </a:t>
            </a:r>
            <a:r>
              <a:rPr lang="en-CA" sz="2000">
                <a:solidFill>
                  <a:schemeClr val="tx2"/>
                </a:solidFill>
                <a:hlinkClick r:id="rId5" tooltip="Soleus muscle"/>
              </a:rPr>
              <a:t>soleus </a:t>
            </a:r>
          </a:p>
          <a:p>
            <a:r>
              <a:rPr lang="en-CA" sz="2000">
                <a:solidFill>
                  <a:schemeClr val="tx2"/>
                </a:solidFill>
                <a:hlinkClick r:id="rId5" tooltip="Soleus muscle"/>
              </a:rPr>
              <a:t>muscle</a:t>
            </a:r>
            <a:r>
              <a:rPr lang="en-CA" sz="2000">
                <a:solidFill>
                  <a:schemeClr val="tx2"/>
                </a:solidFill>
              </a:rPr>
              <a:t> it forms the </a:t>
            </a:r>
            <a:r>
              <a:rPr lang="en-CA" sz="2000">
                <a:solidFill>
                  <a:schemeClr val="tx2"/>
                </a:solidFill>
                <a:hlinkClick r:id="rId6" tooltip="Triceps surae muscle"/>
              </a:rPr>
              <a:t>calf muscle</a:t>
            </a:r>
            <a:r>
              <a:rPr lang="en-CA" sz="2000">
                <a:solidFill>
                  <a:schemeClr val="tx2"/>
                </a:solidFill>
              </a:rPr>
              <a:t>. Its </a:t>
            </a:r>
          </a:p>
          <a:p>
            <a:r>
              <a:rPr lang="en-CA" sz="2000">
                <a:solidFill>
                  <a:schemeClr val="tx2"/>
                </a:solidFill>
              </a:rPr>
              <a:t>function is plantar flexing the foot at</a:t>
            </a:r>
          </a:p>
          <a:p>
            <a:r>
              <a:rPr lang="en-CA" sz="2000">
                <a:solidFill>
                  <a:schemeClr val="tx2"/>
                </a:solidFill>
              </a:rPr>
              <a:t>the ankle joint and flexing the leg at </a:t>
            </a:r>
          </a:p>
          <a:p>
            <a:r>
              <a:rPr lang="en-CA" sz="2000">
                <a:solidFill>
                  <a:schemeClr val="tx2"/>
                </a:solidFill>
              </a:rPr>
              <a:t>the knee joint. </a:t>
            </a:r>
          </a:p>
        </p:txBody>
      </p:sp>
      <p:pic>
        <p:nvPicPr>
          <p:cNvPr id="188423" name="Picture 7" descr="File:Gastrocnemius.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752600"/>
            <a:ext cx="4114800" cy="487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Rectangle 4"/>
          <p:cNvSpPr>
            <a:spLocks noChangeArrowheads="1"/>
          </p:cNvSpPr>
          <p:nvPr/>
        </p:nvSpPr>
        <p:spPr bwMode="auto">
          <a:xfrm>
            <a:off x="4876800" y="549275"/>
            <a:ext cx="1708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3600">
                <a:solidFill>
                  <a:schemeClr val="tx2"/>
                </a:solidFill>
              </a:rPr>
              <a:t>Soleus</a:t>
            </a:r>
            <a:r>
              <a:rPr lang="en-US" sz="3600"/>
              <a:t> </a:t>
            </a:r>
          </a:p>
        </p:txBody>
      </p:sp>
      <p:sp>
        <p:nvSpPr>
          <p:cNvPr id="189445" name="Text Box 5"/>
          <p:cNvSpPr txBox="1">
            <a:spLocks noChangeArrowheads="1"/>
          </p:cNvSpPr>
          <p:nvPr/>
        </p:nvSpPr>
        <p:spPr bwMode="auto">
          <a:xfrm>
            <a:off x="4479925" y="1916113"/>
            <a:ext cx="4276725"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CA" sz="2000">
                <a:solidFill>
                  <a:schemeClr val="tx2"/>
                </a:solidFill>
              </a:rPr>
              <a:t>is a powerful </a:t>
            </a:r>
            <a:r>
              <a:rPr lang="en-CA" sz="2000">
                <a:solidFill>
                  <a:schemeClr val="tx2"/>
                </a:solidFill>
                <a:hlinkClick r:id="rId2" tooltip="Muscle"/>
              </a:rPr>
              <a:t>muscle</a:t>
            </a:r>
            <a:r>
              <a:rPr lang="en-CA" sz="2000">
                <a:solidFill>
                  <a:schemeClr val="tx2"/>
                </a:solidFill>
              </a:rPr>
              <a:t> in the back </a:t>
            </a:r>
          </a:p>
          <a:p>
            <a:r>
              <a:rPr lang="en-CA" sz="2000">
                <a:solidFill>
                  <a:schemeClr val="tx2"/>
                </a:solidFill>
              </a:rPr>
              <a:t>part of the lower </a:t>
            </a:r>
            <a:r>
              <a:rPr lang="en-CA" sz="2000">
                <a:solidFill>
                  <a:schemeClr val="tx2"/>
                </a:solidFill>
                <a:hlinkClick r:id="rId3" tooltip="Leg"/>
              </a:rPr>
              <a:t>leg</a:t>
            </a:r>
            <a:r>
              <a:rPr lang="en-CA" sz="2000">
                <a:solidFill>
                  <a:schemeClr val="tx2"/>
                </a:solidFill>
              </a:rPr>
              <a:t> (the </a:t>
            </a:r>
            <a:r>
              <a:rPr lang="en-CA" sz="2000">
                <a:solidFill>
                  <a:schemeClr val="tx2"/>
                </a:solidFill>
                <a:hlinkClick r:id="rId4" tooltip="Calf (anatomy)"/>
              </a:rPr>
              <a:t>calf</a:t>
            </a:r>
            <a:r>
              <a:rPr lang="en-CA" sz="2000">
                <a:solidFill>
                  <a:schemeClr val="tx2"/>
                </a:solidFill>
              </a:rPr>
              <a:t>). It </a:t>
            </a:r>
          </a:p>
          <a:p>
            <a:r>
              <a:rPr lang="en-CA" sz="2000">
                <a:solidFill>
                  <a:schemeClr val="tx2"/>
                </a:solidFill>
              </a:rPr>
              <a:t>runs from just below the </a:t>
            </a:r>
            <a:r>
              <a:rPr lang="en-CA" sz="2000">
                <a:solidFill>
                  <a:schemeClr val="tx2"/>
                </a:solidFill>
                <a:hlinkClick r:id="rId5" tooltip="Knee"/>
              </a:rPr>
              <a:t>knee</a:t>
            </a:r>
            <a:r>
              <a:rPr lang="en-CA" sz="2000">
                <a:solidFill>
                  <a:schemeClr val="tx2"/>
                </a:solidFill>
              </a:rPr>
              <a:t> to </a:t>
            </a:r>
          </a:p>
          <a:p>
            <a:r>
              <a:rPr lang="en-CA" sz="2000">
                <a:solidFill>
                  <a:schemeClr val="tx2"/>
                </a:solidFill>
              </a:rPr>
              <a:t>the </a:t>
            </a:r>
            <a:r>
              <a:rPr lang="en-CA" sz="2000">
                <a:solidFill>
                  <a:schemeClr val="tx2"/>
                </a:solidFill>
                <a:hlinkClick r:id="rId6" tooltip="Heel"/>
              </a:rPr>
              <a:t>heel</a:t>
            </a:r>
            <a:r>
              <a:rPr lang="en-CA" sz="2000">
                <a:solidFill>
                  <a:schemeClr val="tx2"/>
                </a:solidFill>
              </a:rPr>
              <a:t>, and is involved in standing </a:t>
            </a:r>
          </a:p>
          <a:p>
            <a:r>
              <a:rPr lang="en-CA" sz="2000">
                <a:solidFill>
                  <a:schemeClr val="tx2"/>
                </a:solidFill>
              </a:rPr>
              <a:t>and walking. The action of the </a:t>
            </a:r>
          </a:p>
          <a:p>
            <a:r>
              <a:rPr lang="en-CA" sz="2000">
                <a:solidFill>
                  <a:schemeClr val="tx2"/>
                </a:solidFill>
              </a:rPr>
              <a:t>calf muscles, including the soleus, </a:t>
            </a:r>
          </a:p>
          <a:p>
            <a:r>
              <a:rPr lang="en-CA" sz="2000">
                <a:solidFill>
                  <a:schemeClr val="tx2"/>
                </a:solidFill>
              </a:rPr>
              <a:t>is </a:t>
            </a:r>
            <a:r>
              <a:rPr lang="en-CA" sz="2000">
                <a:solidFill>
                  <a:schemeClr val="tx2"/>
                </a:solidFill>
                <a:hlinkClick r:id="rId7" tooltip="Plantarflexion"/>
              </a:rPr>
              <a:t>plantarflexion</a:t>
            </a:r>
            <a:r>
              <a:rPr lang="en-CA" sz="2000">
                <a:solidFill>
                  <a:schemeClr val="tx2"/>
                </a:solidFill>
              </a:rPr>
              <a:t> of the foot. </a:t>
            </a:r>
          </a:p>
        </p:txBody>
      </p:sp>
      <p:pic>
        <p:nvPicPr>
          <p:cNvPr id="189447" name="Picture 7" descr="File:Gray438.pn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1905000"/>
            <a:ext cx="2819400" cy="4648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1219200"/>
            <a:ext cx="5181600" cy="2308324"/>
          </a:xfrm>
          <a:prstGeom prst="rect">
            <a:avLst/>
          </a:prstGeom>
          <a:noFill/>
        </p:spPr>
        <p:txBody>
          <a:bodyPr wrap="square" rtlCol="0">
            <a:spAutoFit/>
          </a:bodyPr>
          <a:lstStyle/>
          <a:p>
            <a:pPr algn="ctr"/>
            <a:r>
              <a:rPr lang="en-CA" sz="7200" b="1" dirty="0" smtClean="0">
                <a:solidFill>
                  <a:schemeClr val="accent2">
                    <a:lumMod val="75000"/>
                  </a:schemeClr>
                </a:solidFill>
                <a:latin typeface="+mj-lt"/>
              </a:rPr>
              <a:t>Muscular Disorders</a:t>
            </a:r>
            <a:endParaRPr lang="en-CA" sz="7200" b="1" dirty="0">
              <a:solidFill>
                <a:schemeClr val="accent2">
                  <a:lumMod val="75000"/>
                </a:schemeClr>
              </a:solidFill>
              <a:latin typeface="+mj-lt"/>
            </a:endParaRPr>
          </a:p>
        </p:txBody>
      </p:sp>
    </p:spTree>
    <p:extLst>
      <p:ext uri="{BB962C8B-B14F-4D97-AF65-F5344CB8AC3E}">
        <p14:creationId xmlns:p14="http://schemas.microsoft.com/office/powerpoint/2010/main" val="12644666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r>
              <a:rPr lang="en-US" dirty="0" smtClean="0"/>
              <a:t>Muscular Dystrophy</a:t>
            </a:r>
            <a:r>
              <a:rPr lang="en-US" sz="4000" dirty="0"/>
              <a:t/>
            </a:r>
            <a:br>
              <a:rPr lang="en-US" sz="4000" dirty="0"/>
            </a:br>
            <a:endParaRPr lang="en-US" sz="4000" dirty="0"/>
          </a:p>
        </p:txBody>
      </p:sp>
      <p:sp>
        <p:nvSpPr>
          <p:cNvPr id="19459" name="Rectangle 3"/>
          <p:cNvSpPr>
            <a:spLocks noGrp="1" noChangeArrowheads="1"/>
          </p:cNvSpPr>
          <p:nvPr>
            <p:ph type="body" idx="1"/>
          </p:nvPr>
        </p:nvSpPr>
        <p:spPr>
          <a:xfrm>
            <a:off x="304800" y="2057401"/>
            <a:ext cx="8534399" cy="4495800"/>
          </a:xfrm>
        </p:spPr>
        <p:txBody>
          <a:bodyPr>
            <a:normAutofit lnSpcReduction="10000"/>
          </a:bodyPr>
          <a:lstStyle/>
          <a:p>
            <a:pPr>
              <a:lnSpc>
                <a:spcPct val="90000"/>
              </a:lnSpc>
            </a:pPr>
            <a:r>
              <a:rPr lang="en-US" sz="2400" dirty="0"/>
              <a:t>Muscular dystrophy (MD) is a group of rare inherited muscle diseases in which muscle fibers are unusually susceptible to damage. </a:t>
            </a:r>
            <a:endParaRPr lang="en-US" sz="2400" dirty="0" smtClean="0"/>
          </a:p>
          <a:p>
            <a:pPr>
              <a:lnSpc>
                <a:spcPct val="90000"/>
              </a:lnSpc>
            </a:pPr>
            <a:r>
              <a:rPr lang="en-US" sz="2400" dirty="0" smtClean="0"/>
              <a:t>Muscles</a:t>
            </a:r>
            <a:r>
              <a:rPr lang="en-US" sz="2400" dirty="0"/>
              <a:t>, primarily voluntary muscles, become progressively weaker. In the late stages of muscular dystrophy, fat and connective tissue often replace muscle fibers. In some types of muscular dystrophy, heart muscles, other involuntary muscles and other organs are affected.</a:t>
            </a:r>
          </a:p>
          <a:p>
            <a:pPr>
              <a:lnSpc>
                <a:spcPct val="90000"/>
              </a:lnSpc>
            </a:pPr>
            <a:r>
              <a:rPr lang="en-US" sz="2400" dirty="0"/>
              <a:t>The most common types of muscular dystrophy appear to be due to a genetic deficiency of the muscle protein </a:t>
            </a:r>
            <a:r>
              <a:rPr lang="en-US" sz="2400" dirty="0" err="1"/>
              <a:t>dystrophin</a:t>
            </a:r>
            <a:r>
              <a:rPr lang="en-US" sz="2400" dirty="0"/>
              <a:t>.</a:t>
            </a:r>
          </a:p>
          <a:p>
            <a:pPr>
              <a:lnSpc>
                <a:spcPct val="90000"/>
              </a:lnSpc>
            </a:pPr>
            <a:r>
              <a:rPr lang="en-US" sz="2400" dirty="0"/>
              <a:t>There's no cure for muscular dystrophy, but medications and therapy can slow the course of the disease.</a:t>
            </a:r>
          </a:p>
        </p:txBody>
      </p:sp>
    </p:spTree>
    <p:extLst>
      <p:ext uri="{BB962C8B-B14F-4D97-AF65-F5344CB8AC3E}">
        <p14:creationId xmlns:p14="http://schemas.microsoft.com/office/powerpoint/2010/main" val="17526714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685800" y="321763"/>
            <a:ext cx="7756263" cy="1054250"/>
          </a:xfrm>
        </p:spPr>
        <p:txBody>
          <a:bodyPr/>
          <a:lstStyle/>
          <a:p>
            <a:r>
              <a:rPr lang="en-US" dirty="0"/>
              <a:t>M.D. Types</a:t>
            </a:r>
          </a:p>
        </p:txBody>
      </p:sp>
      <p:sp>
        <p:nvSpPr>
          <p:cNvPr id="16387" name="Rectangle 3"/>
          <p:cNvSpPr>
            <a:spLocks noGrp="1" noChangeArrowheads="1"/>
          </p:cNvSpPr>
          <p:nvPr>
            <p:ph type="body" idx="1"/>
          </p:nvPr>
        </p:nvSpPr>
        <p:spPr>
          <a:xfrm>
            <a:off x="0" y="2133600"/>
            <a:ext cx="8915400" cy="4572000"/>
          </a:xfrm>
        </p:spPr>
        <p:txBody>
          <a:bodyPr>
            <a:normAutofit fontScale="85000" lnSpcReduction="10000"/>
          </a:bodyPr>
          <a:lstStyle/>
          <a:p>
            <a:pPr>
              <a:buFont typeface="Wingdings" pitchFamily="2" charset="2"/>
              <a:buNone/>
            </a:pPr>
            <a:r>
              <a:rPr lang="en-US" dirty="0"/>
              <a:t>     There are nine major types of MD affecting people of all ages, from infancy to middle age or later. The two most common types of MD affect children: </a:t>
            </a:r>
          </a:p>
          <a:p>
            <a:r>
              <a:rPr lang="en-US" b="1" dirty="0" err="1"/>
              <a:t>Duchenne</a:t>
            </a:r>
            <a:r>
              <a:rPr lang="en-US" b="1" dirty="0"/>
              <a:t> muscular dystrophy </a:t>
            </a:r>
            <a:r>
              <a:rPr lang="en-US" dirty="0"/>
              <a:t>(DMD) </a:t>
            </a:r>
            <a:r>
              <a:rPr lang="en-US" dirty="0" smtClean="0"/>
              <a:t>-  most common in children. Usually first seen in boys 2-5 years of age. Most die in their late teens</a:t>
            </a:r>
            <a:endParaRPr lang="en-US" dirty="0"/>
          </a:p>
          <a:p>
            <a:r>
              <a:rPr lang="en-US" b="1" dirty="0"/>
              <a:t>Becker muscular dystrophy </a:t>
            </a:r>
            <a:r>
              <a:rPr lang="en-US" dirty="0"/>
              <a:t>(BMD) </a:t>
            </a:r>
            <a:r>
              <a:rPr lang="en-US" dirty="0" smtClean="0"/>
              <a:t>- </a:t>
            </a:r>
            <a:r>
              <a:rPr lang="en-US" dirty="0"/>
              <a:t>Generally affects older boys and </a:t>
            </a:r>
            <a:r>
              <a:rPr lang="en-US" dirty="0" smtClean="0"/>
              <a:t>young </a:t>
            </a:r>
            <a:r>
              <a:rPr lang="en-US" dirty="0"/>
              <a:t>men, and progresses more </a:t>
            </a:r>
            <a:r>
              <a:rPr lang="en-US" dirty="0" smtClean="0"/>
              <a:t>slowly. Usually can walk well into </a:t>
            </a:r>
            <a:r>
              <a:rPr lang="en-US" dirty="0" err="1" smtClean="0"/>
              <a:t>adultood</a:t>
            </a:r>
            <a:endParaRPr lang="en-US" dirty="0" smtClean="0"/>
          </a:p>
          <a:p>
            <a:pPr>
              <a:lnSpc>
                <a:spcPct val="90000"/>
              </a:lnSpc>
            </a:pPr>
            <a:r>
              <a:rPr lang="en-US" sz="2300" b="1" dirty="0"/>
              <a:t> </a:t>
            </a:r>
            <a:r>
              <a:rPr lang="en-US" sz="2300" b="1" dirty="0" err="1"/>
              <a:t>Myotonic</a:t>
            </a:r>
            <a:r>
              <a:rPr lang="en-US" sz="2300" b="1" dirty="0"/>
              <a:t> dystrophy</a:t>
            </a:r>
            <a:r>
              <a:rPr lang="en-US" dirty="0"/>
              <a:t/>
            </a:r>
            <a:br>
              <a:rPr lang="en-US" dirty="0"/>
            </a:br>
            <a:r>
              <a:rPr lang="en-US" dirty="0" smtClean="0"/>
              <a:t>produces </a:t>
            </a:r>
            <a:r>
              <a:rPr lang="en-US" dirty="0"/>
              <a:t>stiffness of muscles and an inability to relax muscles at will (</a:t>
            </a:r>
            <a:r>
              <a:rPr lang="en-US" dirty="0" err="1"/>
              <a:t>myotonia</a:t>
            </a:r>
            <a:r>
              <a:rPr lang="en-US" dirty="0"/>
              <a:t>), as well as the muscle weakness of the other forms of muscular dystrophy.</a:t>
            </a:r>
          </a:p>
          <a:p>
            <a:pPr>
              <a:lnSpc>
                <a:spcPct val="90000"/>
              </a:lnSpc>
              <a:buNone/>
            </a:pPr>
            <a:r>
              <a:rPr lang="en-US" dirty="0"/>
              <a:t>      Although this form of MD can affect children, it often doesn't affect people until adulthood. It can vary greatly in its severity. Muscles may feel stiff after using them. Progression of this form of MD is slow.</a:t>
            </a:r>
          </a:p>
        </p:txBody>
      </p:sp>
      <p:sp>
        <p:nvSpPr>
          <p:cNvPr id="4" name="TextBox 3"/>
          <p:cNvSpPr txBox="1"/>
          <p:nvPr/>
        </p:nvSpPr>
        <p:spPr>
          <a:xfrm>
            <a:off x="439269" y="1344637"/>
            <a:ext cx="7256931" cy="369332"/>
          </a:xfrm>
          <a:prstGeom prst="rect">
            <a:avLst/>
          </a:prstGeom>
          <a:noFill/>
        </p:spPr>
        <p:txBody>
          <a:bodyPr wrap="square" rtlCol="0">
            <a:spAutoFit/>
          </a:bodyPr>
          <a:lstStyle/>
          <a:p>
            <a:r>
              <a:rPr lang="en-CA" dirty="0" smtClean="0"/>
              <a:t>1 in 3000 Boys. Females are rarely affected, but often carriers</a:t>
            </a:r>
            <a:endParaRPr lang="en-CA" dirty="0"/>
          </a:p>
        </p:txBody>
      </p:sp>
    </p:spTree>
    <p:extLst>
      <p:ext uri="{BB962C8B-B14F-4D97-AF65-F5344CB8AC3E}">
        <p14:creationId xmlns:p14="http://schemas.microsoft.com/office/powerpoint/2010/main" val="10716403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r>
              <a:rPr lang="en-US"/>
              <a:t>Signs and symptoms</a:t>
            </a:r>
            <a:br>
              <a:rPr lang="en-US"/>
            </a:br>
            <a:endParaRPr lang="en-US"/>
          </a:p>
        </p:txBody>
      </p:sp>
      <p:sp>
        <p:nvSpPr>
          <p:cNvPr id="17411" name="Rectangle 3"/>
          <p:cNvSpPr>
            <a:spLocks noGrp="1" noChangeArrowheads="1"/>
          </p:cNvSpPr>
          <p:nvPr>
            <p:ph type="body" idx="1"/>
          </p:nvPr>
        </p:nvSpPr>
        <p:spPr/>
        <p:txBody>
          <a:bodyPr>
            <a:normAutofit fontScale="92500" lnSpcReduction="20000"/>
          </a:bodyPr>
          <a:lstStyle/>
          <a:p>
            <a:pPr>
              <a:lnSpc>
                <a:spcPct val="90000"/>
              </a:lnSpc>
              <a:buFont typeface="Wingdings" pitchFamily="2" charset="2"/>
              <a:buNone/>
            </a:pPr>
            <a:r>
              <a:rPr lang="en-US" sz="2800" dirty="0"/>
              <a:t>      They vary according to the type of muscular dystrophy. In general, they may include:</a:t>
            </a:r>
          </a:p>
          <a:p>
            <a:pPr>
              <a:lnSpc>
                <a:spcPct val="90000"/>
              </a:lnSpc>
            </a:pPr>
            <a:r>
              <a:rPr lang="en-US" sz="2800" dirty="0"/>
              <a:t>Muscle weakness </a:t>
            </a:r>
          </a:p>
          <a:p>
            <a:pPr>
              <a:lnSpc>
                <a:spcPct val="90000"/>
              </a:lnSpc>
            </a:pPr>
            <a:r>
              <a:rPr lang="en-US" sz="2800" dirty="0"/>
              <a:t>Apparent lack of coordination </a:t>
            </a:r>
          </a:p>
          <a:p>
            <a:pPr>
              <a:lnSpc>
                <a:spcPct val="90000"/>
              </a:lnSpc>
            </a:pPr>
            <a:r>
              <a:rPr lang="en-US" sz="2800" dirty="0"/>
              <a:t>Progressive crippling, resulting in contractures of the muscles around your joints and loss of mobility </a:t>
            </a:r>
          </a:p>
          <a:p>
            <a:pPr>
              <a:lnSpc>
                <a:spcPct val="90000"/>
              </a:lnSpc>
            </a:pPr>
            <a:r>
              <a:rPr lang="en-US" sz="2800" dirty="0"/>
              <a:t>Many specific signs and symptoms vary from among the different forms of MD. Each type is different in the age of onset, what parts of the body the symptoms primarily affect and how rapidly the disease progresses.</a:t>
            </a:r>
          </a:p>
        </p:txBody>
      </p:sp>
    </p:spTree>
    <p:extLst>
      <p:ext uri="{BB962C8B-B14F-4D97-AF65-F5344CB8AC3E}">
        <p14:creationId xmlns:p14="http://schemas.microsoft.com/office/powerpoint/2010/main" val="250641633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noRot="1" noChangeArrowheads="1"/>
          </p:cNvSpPr>
          <p:nvPr>
            <p:ph type="title"/>
          </p:nvPr>
        </p:nvSpPr>
        <p:spPr/>
        <p:txBody>
          <a:bodyPr/>
          <a:lstStyle/>
          <a:p>
            <a:endParaRPr lang="en-US"/>
          </a:p>
        </p:txBody>
      </p:sp>
      <p:pic>
        <p:nvPicPr>
          <p:cNvPr id="22532" name="Picture 4" descr="dwe00212g01"/>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00200" y="228600"/>
            <a:ext cx="6172200" cy="6248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63319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p:txBody>
          <a:bodyPr/>
          <a:lstStyle/>
          <a:p>
            <a:r>
              <a:rPr lang="en-US" sz="2600"/>
              <a:t>You have more than 650 muscles. </a:t>
            </a:r>
          </a:p>
          <a:p>
            <a:pPr>
              <a:buFont typeface="Wingdings" pitchFamily="2" charset="2"/>
              <a:buNone/>
            </a:pPr>
            <a:endParaRPr lang="en-US" sz="1000"/>
          </a:p>
          <a:p>
            <a:r>
              <a:rPr lang="en-US" sz="2600"/>
              <a:t>Muscles make up 40% of your body mass.</a:t>
            </a:r>
          </a:p>
          <a:p>
            <a:pPr>
              <a:buFont typeface="Wingdings" pitchFamily="2" charset="2"/>
              <a:buNone/>
            </a:pPr>
            <a:endParaRPr lang="en-US" sz="1000"/>
          </a:p>
          <a:p>
            <a:r>
              <a:rPr lang="en-US" sz="2600"/>
              <a:t>Muscles work by contracting. </a:t>
            </a:r>
            <a:r>
              <a:rPr lang="en-US" sz="2600">
                <a:solidFill>
                  <a:schemeClr val="bg2"/>
                </a:solidFill>
              </a:rPr>
              <a:t>When a muscle contracts it shortens.</a:t>
            </a:r>
            <a:r>
              <a:rPr lang="en-US" sz="2600"/>
              <a:t> </a:t>
            </a:r>
            <a:r>
              <a:rPr lang="en-US" sz="2600">
                <a:solidFill>
                  <a:schemeClr val="bg2"/>
                </a:solidFill>
              </a:rPr>
              <a:t>Without your muscles, your bones could not move.</a:t>
            </a:r>
            <a:r>
              <a:rPr lang="en-US" sz="2600"/>
              <a:t> When a muscle contracts it pulls on a bone, producing movement. Muscles can only pull bone; they cannot push bones.</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xfrm>
            <a:off x="661147" y="609600"/>
            <a:ext cx="7756263" cy="1054250"/>
          </a:xfrm>
        </p:spPr>
        <p:txBody>
          <a:bodyPr/>
          <a:lstStyle/>
          <a:p>
            <a:r>
              <a:rPr lang="en-US" sz="3200">
                <a:solidFill>
                  <a:srgbClr val="EB5300"/>
                </a:solidFill>
                <a:effectLst/>
                <a:latin typeface="Arial" charset="0"/>
                <a:cs typeface="Times New Roman" pitchFamily="18" charset="0"/>
              </a:rPr>
              <a:t>X-linked recessive inheritance pattern with carrier mother</a:t>
            </a:r>
          </a:p>
        </p:txBody>
      </p:sp>
      <p:sp>
        <p:nvSpPr>
          <p:cNvPr id="34819" name="Rectangle 3"/>
          <p:cNvSpPr>
            <a:spLocks noGrp="1" noChangeArrowheads="1"/>
          </p:cNvSpPr>
          <p:nvPr>
            <p:ph type="body" idx="1"/>
          </p:nvPr>
        </p:nvSpPr>
        <p:spPr>
          <a:xfrm>
            <a:off x="152401" y="2057401"/>
            <a:ext cx="4419600" cy="4495800"/>
          </a:xfrm>
        </p:spPr>
        <p:txBody>
          <a:bodyPr>
            <a:normAutofit fontScale="92500" lnSpcReduction="10000"/>
          </a:bodyPr>
          <a:lstStyle/>
          <a:p>
            <a:pPr>
              <a:lnSpc>
                <a:spcPct val="90000"/>
              </a:lnSpc>
            </a:pPr>
            <a:r>
              <a:rPr lang="en-US" dirty="0" err="1"/>
              <a:t>Duchenne</a:t>
            </a:r>
            <a:r>
              <a:rPr lang="en-US" dirty="0"/>
              <a:t> and Becker's muscular dystrophies are passed from mother to son through one of the mother's genes in a pattern called X-linked recessive inheritance. Boys inherit an X chromosome from their mothers and a Y chromosome from their fathers. The X-Y combination makes them male. Girls inherit two X chromosomes, one from their mothers and one from their fathers. The X-X combination determines that they are female.</a:t>
            </a:r>
          </a:p>
        </p:txBody>
      </p:sp>
      <p:pic>
        <p:nvPicPr>
          <p:cNvPr id="4" name="Picture 4" descr="XlinkRecess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539279" y="2057400"/>
            <a:ext cx="4640580" cy="4800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4029942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r>
              <a:rPr lang="en-US" sz="3200">
                <a:solidFill>
                  <a:srgbClr val="EB5300"/>
                </a:solidFill>
                <a:effectLst/>
                <a:latin typeface="Arial" charset="0"/>
                <a:cs typeface="Times New Roman" pitchFamily="18" charset="0"/>
              </a:rPr>
              <a:t>Autosomal dominant inheritance pattern</a:t>
            </a:r>
          </a:p>
        </p:txBody>
      </p:sp>
      <p:sp>
        <p:nvSpPr>
          <p:cNvPr id="37891" name="Rectangle 3"/>
          <p:cNvSpPr>
            <a:spLocks noGrp="1" noChangeArrowheads="1"/>
          </p:cNvSpPr>
          <p:nvPr>
            <p:ph type="body" idx="1"/>
          </p:nvPr>
        </p:nvSpPr>
        <p:spPr>
          <a:xfrm>
            <a:off x="699247" y="2248347"/>
            <a:ext cx="3948953" cy="3877815"/>
          </a:xfrm>
        </p:spPr>
        <p:txBody>
          <a:bodyPr>
            <a:normAutofit fontScale="92500"/>
          </a:bodyPr>
          <a:lstStyle/>
          <a:p>
            <a:pPr>
              <a:lnSpc>
                <a:spcPct val="90000"/>
              </a:lnSpc>
            </a:pPr>
            <a:r>
              <a:rPr lang="en-US" sz="2400" b="1" dirty="0"/>
              <a:t>Patterns differ for other types of MD</a:t>
            </a:r>
            <a:r>
              <a:rPr lang="en-US" sz="2400" dirty="0"/>
              <a:t/>
            </a:r>
            <a:br>
              <a:rPr lang="en-US" sz="2400" dirty="0"/>
            </a:br>
            <a:r>
              <a:rPr lang="en-US" sz="2400" dirty="0" err="1"/>
              <a:t>Myotonic</a:t>
            </a:r>
            <a:r>
              <a:rPr lang="en-US" sz="2400" dirty="0"/>
              <a:t> dystrophy is passed along in a pattern called autosomal dominant inheritance. If either parent carries the defective gene for </a:t>
            </a:r>
            <a:r>
              <a:rPr lang="en-US" sz="2400" dirty="0" err="1"/>
              <a:t>myotonic</a:t>
            </a:r>
            <a:r>
              <a:rPr lang="en-US" sz="2400" dirty="0"/>
              <a:t> dystrophy, there's a 50 percent chance the disorder will be passed along to a child.</a:t>
            </a:r>
          </a:p>
          <a:p>
            <a:pPr marL="0" indent="0">
              <a:lnSpc>
                <a:spcPct val="90000"/>
              </a:lnSpc>
              <a:buNone/>
            </a:pPr>
            <a:endParaRPr lang="en-US" sz="2400" dirty="0"/>
          </a:p>
        </p:txBody>
      </p:sp>
      <p:pic>
        <p:nvPicPr>
          <p:cNvPr id="4" name="Picture 4" descr="180px-Autodominan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800600" y="2209800"/>
            <a:ext cx="4118400" cy="4191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915155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lstStyle/>
          <a:p>
            <a:r>
              <a:rPr lang="en-US" dirty="0"/>
              <a:t>Treatment</a:t>
            </a:r>
          </a:p>
        </p:txBody>
      </p:sp>
      <p:sp>
        <p:nvSpPr>
          <p:cNvPr id="40963" name="Rectangle 3"/>
          <p:cNvSpPr>
            <a:spLocks noGrp="1" noChangeArrowheads="1"/>
          </p:cNvSpPr>
          <p:nvPr>
            <p:ph type="body" idx="1"/>
          </p:nvPr>
        </p:nvSpPr>
        <p:spPr/>
        <p:txBody>
          <a:bodyPr/>
          <a:lstStyle/>
          <a:p>
            <a:pPr>
              <a:lnSpc>
                <a:spcPct val="90000"/>
              </a:lnSpc>
            </a:pPr>
            <a:r>
              <a:rPr lang="en-US" dirty="0"/>
              <a:t>   There's currently no cure for any form of muscular dystrophy. Research into gene therapy may eventually provide treatment to stop the progression of some types of muscular dystrophy. </a:t>
            </a:r>
          </a:p>
          <a:p>
            <a:pPr>
              <a:lnSpc>
                <a:spcPct val="90000"/>
              </a:lnSpc>
            </a:pPr>
            <a:r>
              <a:rPr lang="en-US" dirty="0" smtClean="0"/>
              <a:t>Current </a:t>
            </a:r>
            <a:r>
              <a:rPr lang="en-US" dirty="0"/>
              <a:t>treatment is designed to help prevent or reduce deformities in the joints and the spine and to allow people with MD to remain mobile as long as possible. </a:t>
            </a:r>
            <a:endParaRPr lang="en-US" dirty="0" smtClean="0"/>
          </a:p>
          <a:p>
            <a:pPr>
              <a:lnSpc>
                <a:spcPct val="90000"/>
              </a:lnSpc>
            </a:pPr>
            <a:r>
              <a:rPr lang="en-US" dirty="0" smtClean="0"/>
              <a:t>Treatments </a:t>
            </a:r>
            <a:r>
              <a:rPr lang="en-US" dirty="0"/>
              <a:t>may include various types of physical therapy, medications, assistive </a:t>
            </a:r>
            <a:r>
              <a:rPr lang="en-US" dirty="0" smtClean="0"/>
              <a:t>devices (braces) </a:t>
            </a:r>
            <a:r>
              <a:rPr lang="en-US" dirty="0"/>
              <a:t>and surgery.</a:t>
            </a:r>
          </a:p>
        </p:txBody>
      </p:sp>
      <p:sp>
        <p:nvSpPr>
          <p:cNvPr id="2" name="AutoShape 2" descr="http://www.activestatefitness.com/news/wp-content/uploads/2009/04/anatomy-muscle-system-female.jpg"/>
          <p:cNvSpPr>
            <a:spLocks noChangeAspect="1" noChangeArrowheads="1"/>
          </p:cNvSpPr>
          <p:nvPr/>
        </p:nvSpPr>
        <p:spPr bwMode="auto">
          <a:xfrm>
            <a:off x="155575" y="-1736725"/>
            <a:ext cx="3514725" cy="3619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327373560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1" y="2362200"/>
            <a:ext cx="7696200" cy="1600200"/>
          </a:xfrm>
        </p:spPr>
        <p:txBody>
          <a:bodyPr/>
          <a:lstStyle/>
          <a:p>
            <a:r>
              <a:rPr lang="en-CA" b="1" dirty="0" err="1"/>
              <a:t>Fibrodysplasia</a:t>
            </a:r>
            <a:r>
              <a:rPr lang="en-CA" b="1" dirty="0"/>
              <a:t> </a:t>
            </a:r>
            <a:r>
              <a:rPr lang="en-CA" b="1" dirty="0" err="1"/>
              <a:t>ossificans</a:t>
            </a:r>
            <a:r>
              <a:rPr lang="en-CA" b="1" dirty="0"/>
              <a:t> </a:t>
            </a:r>
            <a:r>
              <a:rPr lang="en-CA" b="1" dirty="0" err="1"/>
              <a:t>progressiva</a:t>
            </a:r>
            <a:endParaRPr lang="en-CA" b="1" dirty="0"/>
          </a:p>
        </p:txBody>
      </p:sp>
    </p:spTree>
    <p:extLst>
      <p:ext uri="{BB962C8B-B14F-4D97-AF65-F5344CB8AC3E}">
        <p14:creationId xmlns:p14="http://schemas.microsoft.com/office/powerpoint/2010/main" val="24472070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CA" dirty="0" smtClean="0"/>
              <a:t>Stone </a:t>
            </a:r>
            <a:r>
              <a:rPr lang="en-CA" dirty="0"/>
              <a:t>M</a:t>
            </a:r>
            <a:r>
              <a:rPr lang="en-CA" dirty="0" smtClean="0"/>
              <a:t>an Syndrome</a:t>
            </a:r>
          </a:p>
          <a:p>
            <a:r>
              <a:rPr lang="en-CA" dirty="0" smtClean="0"/>
              <a:t>Extremely rare disease of connective tissue</a:t>
            </a:r>
          </a:p>
          <a:p>
            <a:r>
              <a:rPr lang="en-CA" dirty="0" smtClean="0"/>
              <a:t>A mutation of the body’s repair mechanism causes fibrous tissue (muscle, tendon, ligament) to be ossified when damaged.</a:t>
            </a:r>
          </a:p>
          <a:p>
            <a:r>
              <a:rPr lang="en-CA" dirty="0" smtClean="0"/>
              <a:t>In some cases, injuries can cause joints to become permanently frozen in place.</a:t>
            </a:r>
          </a:p>
          <a:p>
            <a:r>
              <a:rPr lang="en-CA" dirty="0"/>
              <a:t>The gene that causes ossification is normally deactivated after a </a:t>
            </a:r>
            <a:r>
              <a:rPr lang="en-CA" dirty="0" err="1"/>
              <a:t>fetus</a:t>
            </a:r>
            <a:r>
              <a:rPr lang="en-CA" dirty="0"/>
              <a:t>' bones are formed in the womb, but in patients with FOP, the gene keeps working. </a:t>
            </a:r>
          </a:p>
        </p:txBody>
      </p:sp>
      <p:sp>
        <p:nvSpPr>
          <p:cNvPr id="3" name="Title 2"/>
          <p:cNvSpPr>
            <a:spLocks noGrp="1"/>
          </p:cNvSpPr>
          <p:nvPr>
            <p:ph type="title"/>
          </p:nvPr>
        </p:nvSpPr>
        <p:spPr>
          <a:xfrm>
            <a:off x="533400" y="457200"/>
            <a:ext cx="7848600" cy="1219200"/>
          </a:xfrm>
        </p:spPr>
        <p:txBody>
          <a:bodyPr/>
          <a:lstStyle/>
          <a:p>
            <a:r>
              <a:rPr lang="en-CA" b="1" dirty="0" err="1"/>
              <a:t>Fibrodysplasia</a:t>
            </a:r>
            <a:r>
              <a:rPr lang="en-CA" b="1" dirty="0"/>
              <a:t> </a:t>
            </a:r>
            <a:r>
              <a:rPr lang="en-CA" b="1" dirty="0" err="1"/>
              <a:t>ossificans</a:t>
            </a:r>
            <a:r>
              <a:rPr lang="en-CA" b="1" dirty="0"/>
              <a:t> </a:t>
            </a:r>
            <a:r>
              <a:rPr lang="en-CA" b="1" dirty="0" err="1"/>
              <a:t>progressiva</a:t>
            </a:r>
            <a:endParaRPr lang="en-CA" b="1" dirty="0"/>
          </a:p>
        </p:txBody>
      </p:sp>
    </p:spTree>
    <p:extLst>
      <p:ext uri="{BB962C8B-B14F-4D97-AF65-F5344CB8AC3E}">
        <p14:creationId xmlns:p14="http://schemas.microsoft.com/office/powerpoint/2010/main" val="20463489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133600"/>
            <a:ext cx="4939553" cy="3877815"/>
          </a:xfrm>
        </p:spPr>
        <p:txBody>
          <a:bodyPr/>
          <a:lstStyle/>
          <a:p>
            <a:pPr lvl="1"/>
            <a:r>
              <a:rPr lang="en-CA" dirty="0" smtClean="0"/>
              <a:t>Deformed big toes</a:t>
            </a:r>
          </a:p>
          <a:p>
            <a:pPr lvl="1"/>
            <a:r>
              <a:rPr lang="en-CA" dirty="0" smtClean="0"/>
              <a:t>Flare up usually occurs before the age of 10</a:t>
            </a:r>
          </a:p>
          <a:p>
            <a:pPr lvl="1"/>
            <a:r>
              <a:rPr lang="en-CA" dirty="0" smtClean="0"/>
              <a:t>Deformation begins in the neck and runs down through the body</a:t>
            </a:r>
          </a:p>
          <a:p>
            <a:pPr lvl="1"/>
            <a:r>
              <a:rPr lang="en-CA" dirty="0" err="1" smtClean="0"/>
              <a:t>Tumor</a:t>
            </a:r>
            <a:r>
              <a:rPr lang="en-CA" dirty="0" smtClean="0"/>
              <a:t>-like lumps appear suddenly</a:t>
            </a:r>
          </a:p>
          <a:p>
            <a:pPr lvl="1"/>
            <a:r>
              <a:rPr lang="en-CA" dirty="0" smtClean="0"/>
              <a:t>Often misdiagnosed as cancer or fibrosis because it is so rare</a:t>
            </a:r>
            <a:endParaRPr lang="en-CA" dirty="0"/>
          </a:p>
        </p:txBody>
      </p:sp>
      <p:sp>
        <p:nvSpPr>
          <p:cNvPr id="3" name="Title 2"/>
          <p:cNvSpPr>
            <a:spLocks noGrp="1"/>
          </p:cNvSpPr>
          <p:nvPr>
            <p:ph type="title"/>
          </p:nvPr>
        </p:nvSpPr>
        <p:spPr/>
        <p:txBody>
          <a:bodyPr/>
          <a:lstStyle/>
          <a:p>
            <a:r>
              <a:rPr lang="en-CA" b="1" dirty="0" smtClean="0"/>
              <a:t>Symptoms</a:t>
            </a:r>
            <a:endParaRPr lang="en-CA" b="1" dirty="0"/>
          </a:p>
        </p:txBody>
      </p:sp>
      <p:pic>
        <p:nvPicPr>
          <p:cNvPr id="4" name="Picture 2" descr="http://www.primehealthchannel.com/wp-content/uploads/2011/10/Fibrodysplasia-Ossificans-Progressiva-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286000"/>
            <a:ext cx="36576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0776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2138083"/>
            <a:ext cx="3429000" cy="4338917"/>
          </a:xfrm>
        </p:spPr>
        <p:txBody>
          <a:bodyPr>
            <a:normAutofit/>
          </a:bodyPr>
          <a:lstStyle/>
          <a:p>
            <a:r>
              <a:rPr lang="en-CA" dirty="0" smtClean="0"/>
              <a:t>No cure</a:t>
            </a:r>
          </a:p>
          <a:p>
            <a:r>
              <a:rPr lang="en-CA" dirty="0" smtClean="0"/>
              <a:t>Attempts to remove the bone result in more robust bone growth</a:t>
            </a:r>
          </a:p>
          <a:p>
            <a:r>
              <a:rPr lang="en-CA" dirty="0" smtClean="0"/>
              <a:t>Activities that increase the risk of falling should be avoided</a:t>
            </a:r>
          </a:p>
          <a:p>
            <a:r>
              <a:rPr lang="en-CA" dirty="0" smtClean="0"/>
              <a:t>Injuries provoke bone growth</a:t>
            </a:r>
            <a:endParaRPr lang="en-CA" dirty="0"/>
          </a:p>
        </p:txBody>
      </p:sp>
      <p:sp>
        <p:nvSpPr>
          <p:cNvPr id="3" name="Title 2"/>
          <p:cNvSpPr>
            <a:spLocks noGrp="1"/>
          </p:cNvSpPr>
          <p:nvPr>
            <p:ph type="title"/>
          </p:nvPr>
        </p:nvSpPr>
        <p:spPr/>
        <p:txBody>
          <a:bodyPr/>
          <a:lstStyle/>
          <a:p>
            <a:r>
              <a:rPr lang="en-CA" b="1" dirty="0" smtClean="0"/>
              <a:t>Treatment</a:t>
            </a:r>
            <a:endParaRPr lang="en-CA" b="1" dirty="0"/>
          </a:p>
        </p:txBody>
      </p:sp>
      <p:pic>
        <p:nvPicPr>
          <p:cNvPr id="208898" name="Picture 2" descr="http://s2.hubimg.com/u/319637_f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1011" y="2238374"/>
            <a:ext cx="4625789" cy="4086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13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5" name="Picture 5" descr="contr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28600"/>
            <a:ext cx="4543425" cy="3638550"/>
          </a:xfrm>
          <a:prstGeom prst="rect">
            <a:avLst/>
          </a:prstGeom>
          <a:noFill/>
          <a:extLst>
            <a:ext uri="{909E8E84-426E-40DD-AFC4-6F175D3DCCD1}">
              <a14:hiddenFill xmlns:a14="http://schemas.microsoft.com/office/drawing/2010/main">
                <a:solidFill>
                  <a:srgbClr val="FFFFFF"/>
                </a:solidFill>
              </a14:hiddenFill>
            </a:ext>
          </a:extLst>
        </p:spPr>
      </p:pic>
      <p:pic>
        <p:nvPicPr>
          <p:cNvPr id="153607" name="Picture 7" descr="lv_moving_growing1_4"/>
          <p:cNvPicPr>
            <a:picLocks noChangeAspect="1" noChangeArrowheads="1"/>
          </p:cNvPicPr>
          <p:nvPr/>
        </p:nvPicPr>
        <p:blipFill>
          <a:blip r:embed="rId3">
            <a:extLst>
              <a:ext uri="{28A0092B-C50C-407E-A947-70E740481C1C}">
                <a14:useLocalDpi xmlns:a14="http://schemas.microsoft.com/office/drawing/2010/main" val="0"/>
              </a:ext>
            </a:extLst>
          </a:blip>
          <a:srcRect b="22758"/>
          <a:stretch>
            <a:fillRect/>
          </a:stretch>
        </p:blipFill>
        <p:spPr bwMode="auto">
          <a:xfrm>
            <a:off x="990600" y="3937000"/>
            <a:ext cx="6705600" cy="2616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z="4000" dirty="0"/>
              <a:t>Structure of Skeletal Muscle:</a:t>
            </a:r>
            <a:br>
              <a:rPr lang="en-US" altLang="en-US" sz="4000" dirty="0"/>
            </a:br>
            <a:r>
              <a:rPr lang="en-US" altLang="en-US" sz="4000" i="1" dirty="0"/>
              <a:t>Connective Tissue Covering</a:t>
            </a:r>
            <a:endParaRPr lang="en-US" sz="4000" i="1" dirty="0"/>
          </a:p>
        </p:txBody>
      </p:sp>
      <p:sp>
        <p:nvSpPr>
          <p:cNvPr id="30723" name="Rectangle 3"/>
          <p:cNvSpPr>
            <a:spLocks noGrp="1" noChangeArrowheads="1"/>
          </p:cNvSpPr>
          <p:nvPr>
            <p:ph type="body" idx="1"/>
          </p:nvPr>
        </p:nvSpPr>
        <p:spPr/>
        <p:txBody>
          <a:bodyPr/>
          <a:lstStyle/>
          <a:p>
            <a:r>
              <a:rPr lang="en-US" altLang="en-US" dirty="0" err="1"/>
              <a:t>Epimysium</a:t>
            </a:r>
            <a:endParaRPr lang="en-US" altLang="en-US" dirty="0"/>
          </a:p>
          <a:p>
            <a:pPr lvl="1"/>
            <a:r>
              <a:rPr lang="en-US" altLang="en-US" dirty="0"/>
              <a:t>Surrounds entire muscle</a:t>
            </a:r>
          </a:p>
          <a:p>
            <a:r>
              <a:rPr lang="en-US" altLang="en-US" dirty="0"/>
              <a:t>Perimysium</a:t>
            </a:r>
          </a:p>
          <a:p>
            <a:pPr lvl="1"/>
            <a:r>
              <a:rPr lang="en-US" altLang="en-US" dirty="0"/>
              <a:t>Surrounds bundles of muscle fibers</a:t>
            </a:r>
          </a:p>
          <a:p>
            <a:pPr lvl="2"/>
            <a:r>
              <a:rPr lang="en-US" altLang="en-US" dirty="0"/>
              <a:t>Fascicles</a:t>
            </a:r>
          </a:p>
          <a:p>
            <a:r>
              <a:rPr lang="en-US" altLang="en-US" dirty="0" err="1"/>
              <a:t>Endomysium</a:t>
            </a:r>
            <a:endParaRPr lang="en-US" altLang="en-US" dirty="0"/>
          </a:p>
          <a:p>
            <a:pPr lvl="1"/>
            <a:r>
              <a:rPr lang="en-US" altLang="en-US" dirty="0"/>
              <a:t>Surrounds individual muscle fibers</a:t>
            </a:r>
            <a:endParaRPr lang="en-US" dirty="0"/>
          </a:p>
        </p:txBody>
      </p:sp>
    </p:spTree>
    <p:extLst>
      <p:ext uri="{BB962C8B-B14F-4D97-AF65-F5344CB8AC3E}">
        <p14:creationId xmlns:p14="http://schemas.microsoft.com/office/powerpoint/2010/main" val="25499181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1481</TotalTime>
  <Words>2918</Words>
  <Application>Microsoft Office PowerPoint</Application>
  <PresentationFormat>On-screen Show (4:3)</PresentationFormat>
  <Paragraphs>360</Paragraphs>
  <Slides>76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76</vt:i4>
      </vt:variant>
    </vt:vector>
  </HeadingPairs>
  <TitlesOfParts>
    <vt:vector size="81" baseType="lpstr">
      <vt:lpstr>Arial</vt:lpstr>
      <vt:lpstr>Times New Roman</vt:lpstr>
      <vt:lpstr>Wingdings</vt:lpstr>
      <vt:lpstr>Lucida Bright</vt:lpstr>
      <vt:lpstr>Hardcover</vt:lpstr>
      <vt:lpstr>The Muscular System</vt:lpstr>
      <vt:lpstr>Interesting Facts</vt:lpstr>
      <vt:lpstr>PowerPoint Presentation</vt:lpstr>
      <vt:lpstr>PowerPoint Presentation</vt:lpstr>
      <vt:lpstr>PowerPoint Presentation</vt:lpstr>
      <vt:lpstr>Movement</vt:lpstr>
      <vt:lpstr>PowerPoint Presentation</vt:lpstr>
      <vt:lpstr>PowerPoint Presentation</vt:lpstr>
      <vt:lpstr>Structure of Skeletal Muscle: Connective Tissue Covering</vt:lpstr>
      <vt:lpstr>PowerPoint Presentation</vt:lpstr>
      <vt:lpstr>Structure of Skeletal Muscle: Microstructure</vt:lpstr>
      <vt:lpstr>PowerPoint Presentation</vt:lpstr>
      <vt:lpstr>PowerPoint Presentation</vt:lpstr>
      <vt:lpstr>PowerPoint Presentation</vt:lpstr>
      <vt:lpstr>Types of Muscles</vt:lpstr>
      <vt:lpstr>PowerPoint Presentation</vt:lpstr>
      <vt:lpstr>Type 1: Skeletal Muscle</vt:lpstr>
      <vt:lpstr>PowerPoint Presentation</vt:lpstr>
      <vt:lpstr>Type 2: Smooth Muscle</vt:lpstr>
      <vt:lpstr>PowerPoint Presentation</vt:lpstr>
      <vt:lpstr>Type 3: Cardiac Muscle</vt:lpstr>
      <vt:lpstr>PowerPoint Presentation</vt:lpstr>
      <vt:lpstr>Muscle Attachment</vt:lpstr>
      <vt:lpstr>PowerPoint Presentation</vt:lpstr>
      <vt:lpstr>PowerPoint Presentation</vt:lpstr>
      <vt:lpstr>PowerPoint Presentation</vt:lpstr>
      <vt:lpstr>PowerPoint Presentation</vt:lpstr>
      <vt:lpstr>PowerPoint Presentation</vt:lpstr>
      <vt:lpstr>PowerPoint Presentation</vt:lpstr>
      <vt:lpstr>Antagonistic Muscle Pairs</vt:lpstr>
      <vt:lpstr>PowerPoint Presentation</vt:lpstr>
      <vt:lpstr>Exercise</vt:lpstr>
      <vt:lpstr>Type 2: Isometric Exercise</vt:lpstr>
      <vt:lpstr>Movement in Joints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Brachialis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Muscular Dystrophy </vt:lpstr>
      <vt:lpstr>M.D. Types</vt:lpstr>
      <vt:lpstr>Signs and symptoms </vt:lpstr>
      <vt:lpstr>PowerPoint Presentation</vt:lpstr>
      <vt:lpstr>X-linked recessive inheritance pattern with carrier mother</vt:lpstr>
      <vt:lpstr>Autosomal dominant inheritance pattern</vt:lpstr>
      <vt:lpstr>Treatment</vt:lpstr>
      <vt:lpstr>Fibrodysplasia ossificans progressiva</vt:lpstr>
      <vt:lpstr>Fibrodysplasia ossificans progressiva</vt:lpstr>
      <vt:lpstr>Symptoms</vt:lpstr>
      <vt:lpstr>Treatment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Muscular System</dc:title>
  <dc:creator>Brian Walker</dc:creator>
  <cp:lastModifiedBy>mobilef</cp:lastModifiedBy>
  <cp:revision>67</cp:revision>
  <dcterms:created xsi:type="dcterms:W3CDTF">2009-10-30T20:36:26Z</dcterms:created>
  <dcterms:modified xsi:type="dcterms:W3CDTF">2011-12-13T17:24:55Z</dcterms:modified>
</cp:coreProperties>
</file>