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Rambl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mbla-bold.fntdata"/><Relationship Id="rId11" Type="http://schemas.openxmlformats.org/officeDocument/2006/relationships/slide" Target="slides/slide6.xml"/><Relationship Id="rId22" Type="http://schemas.openxmlformats.org/officeDocument/2006/relationships/font" Target="fonts/Rambla-boldItalic.fntdata"/><Relationship Id="rId10" Type="http://schemas.openxmlformats.org/officeDocument/2006/relationships/slide" Target="slides/slide5.xml"/><Relationship Id="rId21" Type="http://schemas.openxmlformats.org/officeDocument/2006/relationships/font" Target="fonts/Rambl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mbl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9144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</a:pPr>
            <a:r>
              <a:rPr lang="en-US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Now, let's change from using moles to grams. This is much more common. After all, chemists use balances to weigh things and balances give grams, NOT moles. </a:t>
            </a:r>
            <a:endParaRPr sz="1200"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None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29" name="Shape 29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0" name="Shape 30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Shape 34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b="0" i="0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Shape 150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1" name="Shape 151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7" name="Shape 157"/>
          <p:cNvSpPr txBox="1"/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98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Shape 49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53" name="Shape 53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" name="Shape 5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b="0" i="0" sz="4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3" name="Shape 63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4" name="Shape 64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3537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b="0" i="0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3537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b="0" i="0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bg>
      <p:bgPr>
        <a:solidFill>
          <a:schemeClr val="l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hape 6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Shape 68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b="1" i="0" sz="2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b="1" i="0" sz="2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78" name="Shape 78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Shape 79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Shape 82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b="1" i="0" sz="2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0" name="Shape 110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Shape 111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2" name="Shape 112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3" name="Shape 113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Shape 11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hape 12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1" name="Shape 1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b="1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Shape 132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194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Char char="○"/>
              <a:defRPr b="0" i="0" sz="1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76225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Char char="•"/>
              <a:defRPr b="0" i="0" sz="1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68605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Char char="•"/>
              <a:defRPr b="0" i="0" sz="9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8575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Char char="•"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4" name="Shape 134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Shape 135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Shape 13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" name="Shape 15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SCH 3U</a:t>
            </a:r>
            <a:endParaRPr b="1" i="0" sz="16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Shape 163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Molarity</a:t>
            </a:r>
            <a:endParaRPr b="0" i="0" sz="4200" u="none" cap="none" strike="noStrik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Examples 5 &amp; 6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01752" y="1222248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/>
              <a:t>Do examples #4 and #5:</a:t>
            </a:r>
            <a:endParaRPr sz="2590"/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sz="2590"/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/>
              <a:t>4) Calculate the molarity of 25.0 grams of KBr dissolved in 750.0 mL.</a:t>
            </a:r>
            <a:endParaRPr sz="2590"/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sz="2590"/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/>
              <a:t>5) 80.0 grams of glucose (C</a:t>
            </a:r>
            <a:r>
              <a:rPr baseline="-25000" lang="en-US" sz="2590"/>
              <a:t>6</a:t>
            </a:r>
            <a:r>
              <a:rPr lang="en-US" sz="2590"/>
              <a:t>H</a:t>
            </a:r>
            <a:r>
              <a:rPr baseline="-25000" lang="en-US" sz="2590"/>
              <a:t>12</a:t>
            </a:r>
            <a:r>
              <a:rPr lang="en-US" sz="2590"/>
              <a:t>O</a:t>
            </a:r>
            <a:r>
              <a:rPr baseline="-25000" lang="en-US" sz="2590"/>
              <a:t>6</a:t>
            </a:r>
            <a:r>
              <a:rPr lang="en-US" sz="2590"/>
              <a:t>) is dissolved in enough water to make 1.00 L of solution. What is its molarity?</a:t>
            </a:r>
            <a:endParaRPr/>
          </a:p>
          <a:p>
            <a:pPr indent="-128587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Solutions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320090" y="-84927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/>
              <a:t>Here are the solutions:</a:t>
            </a:r>
            <a:endParaRPr sz="2590"/>
          </a:p>
          <a:p>
            <a:pPr indent="-256032" lvl="0" marL="36576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SzPts val="2202"/>
              <a:buChar char="●"/>
            </a:pPr>
            <a:r>
              <a:rPr lang="en-US" sz="2590"/>
              <a:t>4) Calculate the molarity of 25.0 grams of KBr dissolved in 750.0 mL. </a:t>
            </a:r>
            <a:endParaRPr sz="2590"/>
          </a:p>
        </p:txBody>
      </p:sp>
      <p:pic>
        <p:nvPicPr>
          <p:cNvPr descr="Molarity-example1-answer" id="239" name="Shape 2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0" y="3429000"/>
            <a:ext cx="50292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x="466625" y="3272675"/>
            <a:ext cx="1442400" cy="19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Step 1: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Step 2: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Solutions 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160327" y="-198052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590"/>
              <a:t>Here are the solutions:</a:t>
            </a:r>
            <a:endParaRPr sz="2590"/>
          </a:p>
          <a:p>
            <a:pPr indent="-393065" lvl="0" marL="45720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SzPts val="2590"/>
              <a:buChar char="●"/>
            </a:pPr>
            <a:r>
              <a:rPr lang="en-US" sz="2590"/>
              <a:t>5) 80.0 grams of glucose (C6H12O6, mol. wt = 180. g/mol) is dissolved in enough water to make 1.00 L of solution. What is its molarity?   </a:t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descr="Molarity-example2-answer" id="247" name="Shape 2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3733800"/>
            <a:ext cx="40386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 txBox="1"/>
          <p:nvPr/>
        </p:nvSpPr>
        <p:spPr>
          <a:xfrm>
            <a:off x="847625" y="3577475"/>
            <a:ext cx="1442400" cy="19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Step 1: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Step 2: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Homework 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marR="0" rtl="0" algn="ctr">
              <a:spcBef>
                <a:spcPts val="140"/>
              </a:spcBef>
              <a:spcAft>
                <a:spcPts val="0"/>
              </a:spcAft>
              <a:buClr>
                <a:schemeClr val="accent1"/>
              </a:buClr>
              <a:buSzPts val="595"/>
              <a:buFont typeface="Noto Sans Symbols"/>
              <a:buNone/>
            </a:pPr>
            <a:r>
              <a:t/>
            </a:r>
            <a:endParaRPr b="1" i="0" sz="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Georgia"/>
              <a:buChar char="●"/>
            </a:pPr>
            <a:r>
              <a:rPr lang="en-US" sz="3200"/>
              <a:t>Practice Problems Homework on Website</a:t>
            </a:r>
            <a:endParaRPr b="0" i="0" sz="3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Learning Goals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8587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8587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en-US"/>
              <a:t>By the end of this lesson students will be able to:</a:t>
            </a:r>
            <a:endParaRPr/>
          </a:p>
          <a:p>
            <a:pPr indent="-128587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/>
          </a:p>
          <a:p>
            <a:pPr indent="-374332" lvl="0" marL="457200" marR="0" rtl="0" algn="l">
              <a:spcBef>
                <a:spcPts val="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Use appropriate terminology related to aqueous solutions and solubility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33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Solve problems related to the concentration of solutions by performing calculations involving moles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8587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8587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Concentrations of </a:t>
            </a:r>
            <a:r>
              <a:rPr lang="en-US"/>
              <a:t>S</a:t>
            </a: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olutions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Char char="●"/>
            </a:pPr>
            <a:r>
              <a:rPr lang="en-US" sz="2700">
                <a:solidFill>
                  <a:schemeClr val="dk1"/>
                </a:solidFill>
              </a:rPr>
              <a:t>A solution with very little dissolved solute is said to be</a:t>
            </a:r>
            <a:r>
              <a:rPr lang="en-US"/>
              <a:t>…</a:t>
            </a:r>
            <a:r>
              <a:rPr lang="en-US" sz="2700">
                <a:solidFill>
                  <a:schemeClr val="dk1"/>
                </a:solidFill>
              </a:rPr>
              <a:t>.</a:t>
            </a:r>
            <a:endParaRPr sz="2700">
              <a:solidFill>
                <a:schemeClr val="dk1"/>
              </a:solidFill>
            </a:endParaRPr>
          </a:p>
          <a:p>
            <a:pPr indent="-274320" lvl="1" marL="54864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○"/>
            </a:pPr>
            <a:r>
              <a:rPr lang="en-US" sz="2700">
                <a:solidFill>
                  <a:schemeClr val="dk1"/>
                </a:solidFill>
              </a:rPr>
              <a:t> </a:t>
            </a:r>
            <a:r>
              <a:rPr lang="en-US" sz="2700">
                <a:solidFill>
                  <a:srgbClr val="FF0000"/>
                </a:solidFill>
              </a:rPr>
              <a:t>Dilute!</a:t>
            </a:r>
            <a:endParaRPr sz="2700">
              <a:solidFill>
                <a:srgbClr val="FF0000"/>
              </a:solidFill>
            </a:endParaRPr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74320" lvl="0" marL="27432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Char char="●"/>
            </a:pPr>
            <a:r>
              <a:rPr lang="en-US" sz="2700">
                <a:solidFill>
                  <a:schemeClr val="dk1"/>
                </a:solidFill>
              </a:rPr>
              <a:t>A solution with a large amount of dissolved solute is said to be</a:t>
            </a:r>
            <a:r>
              <a:rPr lang="en-US"/>
              <a:t>…</a:t>
            </a:r>
            <a:endParaRPr/>
          </a:p>
          <a:p>
            <a:pPr indent="-274320" lvl="1" marL="54864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○"/>
            </a:pPr>
            <a:r>
              <a:rPr lang="en-US" sz="2700">
                <a:solidFill>
                  <a:srgbClr val="FF0000"/>
                </a:solidFill>
              </a:rPr>
              <a:t>Concentrated!</a:t>
            </a:r>
            <a:endParaRPr sz="2700">
              <a:solidFill>
                <a:schemeClr val="dk1"/>
              </a:solidFill>
            </a:endParaRPr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74320" lvl="0" marL="27432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Char char="●"/>
            </a:pPr>
            <a:r>
              <a:rPr lang="en-US" sz="2700">
                <a:solidFill>
                  <a:schemeClr val="dk1"/>
                </a:solidFill>
              </a:rPr>
              <a:t>These are qualitative descriptions only, NOT numerical values.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Molar Concentration </a:t>
            </a:r>
            <a:r>
              <a:rPr lang="en-US"/>
              <a:t>= </a:t>
            </a: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Molarity 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01752" y="1450848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Molarity</a:t>
            </a:r>
            <a:r>
              <a:rPr lang="en-US">
                <a:solidFill>
                  <a:srgbClr val="FF0000"/>
                </a:solidFill>
              </a:rPr>
              <a:t>- </a:t>
            </a:r>
            <a:r>
              <a:rPr lang="en-US">
                <a:solidFill>
                  <a:srgbClr val="000000"/>
                </a:solidFill>
              </a:rPr>
              <a:t>i</a:t>
            </a:r>
            <a:r>
              <a:rPr lang="en-US"/>
              <a:t>s the concentration of a solution expressed as the number of </a:t>
            </a:r>
            <a:r>
              <a:rPr lang="en-US">
                <a:solidFill>
                  <a:srgbClr val="FF0000"/>
                </a:solidFill>
              </a:rPr>
              <a:t>moles of solute</a:t>
            </a:r>
            <a:r>
              <a:rPr lang="en-US"/>
              <a:t> per </a:t>
            </a:r>
            <a:r>
              <a:rPr lang="en-US">
                <a:solidFill>
                  <a:srgbClr val="FF0000"/>
                </a:solidFill>
              </a:rPr>
              <a:t>liter</a:t>
            </a:r>
            <a:r>
              <a:rPr lang="en-US"/>
              <a:t> of solution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Molar Concentration =   amount of solute (in mol) </a:t>
            </a:r>
            <a:endParaRPr/>
          </a:p>
          <a:p>
            <a:pPr indent="457200" lvl="0" marL="365760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volume solution in L</a:t>
            </a:r>
            <a:endParaRPr/>
          </a:p>
          <a:p>
            <a:pPr indent="0" lvl="0" marL="365760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457200" lvl="0" marL="182880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	C   =  	 n</a:t>
            </a:r>
            <a:endParaRPr/>
          </a:p>
          <a:p>
            <a:pPr indent="0" lvl="0" marL="365760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 V</a:t>
            </a:r>
            <a:endParaRPr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-128587" lvl="0" marL="27432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-128587" lvl="0" marL="27432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2" name="Shape 182"/>
          <p:cNvCxnSpPr/>
          <p:nvPr/>
        </p:nvCxnSpPr>
        <p:spPr>
          <a:xfrm>
            <a:off x="4097725" y="3141100"/>
            <a:ext cx="3831600" cy="16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Shape 183"/>
          <p:cNvCxnSpPr/>
          <p:nvPr/>
        </p:nvCxnSpPr>
        <p:spPr>
          <a:xfrm>
            <a:off x="4036800" y="4292675"/>
            <a:ext cx="420300" cy="2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Example 1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Suppose we had 3.10 mole of sucrose and proceeded to mix it into exactly 1.25 liter of solution. What would be the molarity of this solution?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</a:t>
            </a:r>
            <a:r>
              <a:rPr lang="en-US"/>
              <a:t>  =    n</a:t>
            </a:r>
            <a:endParaRPr/>
          </a:p>
          <a:p>
            <a:pPr indent="457200" lvl="0" marL="45720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V</a:t>
            </a:r>
            <a:endParaRPr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     =  3.10 mol</a:t>
            </a:r>
            <a:endParaRPr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		 1.25 L</a:t>
            </a:r>
            <a:endParaRPr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	=  2.48 mol/L  </a:t>
            </a:r>
            <a:endParaRPr/>
          </a:p>
          <a:p>
            <a:pPr indent="457200" lvl="0" marL="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= 2.48 M</a:t>
            </a:r>
            <a:endParaRPr/>
          </a:p>
        </p:txBody>
      </p:sp>
      <p:cxnSp>
        <p:nvCxnSpPr>
          <p:cNvPr id="190" name="Shape 190"/>
          <p:cNvCxnSpPr/>
          <p:nvPr/>
        </p:nvCxnSpPr>
        <p:spPr>
          <a:xfrm>
            <a:off x="1237375" y="3720625"/>
            <a:ext cx="420300" cy="2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" name="Shape 191"/>
          <p:cNvCxnSpPr/>
          <p:nvPr/>
        </p:nvCxnSpPr>
        <p:spPr>
          <a:xfrm flipH="1" rot="10800000">
            <a:off x="1131150" y="4667100"/>
            <a:ext cx="1304400" cy="93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2" name="Shape 192"/>
          <p:cNvSpPr txBox="1"/>
          <p:nvPr>
            <p:ph idx="1" type="body"/>
          </p:nvPr>
        </p:nvSpPr>
        <p:spPr>
          <a:xfrm>
            <a:off x="5472475" y="2998050"/>
            <a:ext cx="3377700" cy="36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Notice that both the units of mol and L remain, Neither cancels.</a:t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 shorthand for mol/L used is a capital M. 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Example 2</a:t>
            </a:r>
            <a:endParaRPr/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the molarity when 0.75 mol is dissolved in 2500 mL of solution?</a:t>
            </a:r>
            <a:endParaRPr/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  =    n</a:t>
            </a:r>
            <a:endParaRPr/>
          </a:p>
          <a:p>
            <a:pPr indent="457200" lvl="0" marL="45720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</a:t>
            </a:r>
            <a:endParaRPr/>
          </a:p>
          <a:p>
            <a:pPr indent="0" lvl="0" mar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     =  0.75 </a:t>
            </a:r>
            <a:r>
              <a:rPr lang="en-US">
                <a:solidFill>
                  <a:srgbClr val="FF0000"/>
                </a:solidFill>
              </a:rPr>
              <a:t>mol</a:t>
            </a:r>
            <a:endParaRPr>
              <a:solidFill>
                <a:srgbClr val="FF0000"/>
              </a:solidFill>
            </a:endParaRPr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		 2.50 </a:t>
            </a:r>
            <a:r>
              <a:rPr lang="en-US">
                <a:solidFill>
                  <a:srgbClr val="FF0000"/>
                </a:solidFill>
              </a:rPr>
              <a:t>L</a:t>
            </a:r>
            <a:endParaRPr>
              <a:solidFill>
                <a:srgbClr val="FF0000"/>
              </a:solidFill>
            </a:endParaRPr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= 0.30 M</a:t>
            </a:r>
            <a:endParaRPr/>
          </a:p>
        </p:txBody>
      </p:sp>
      <p:sp>
        <p:nvSpPr>
          <p:cNvPr id="199" name="Shape 199"/>
          <p:cNvSpPr txBox="1"/>
          <p:nvPr/>
        </p:nvSpPr>
        <p:spPr>
          <a:xfrm>
            <a:off x="5636450" y="2421100"/>
            <a:ext cx="3093000" cy="31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Georgia"/>
              <a:buChar char="●"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Notice that no mention of a specific substance…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Georgia"/>
              <a:buChar char="●"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It doesn't matter what substance Because one mole of anything contains 6.022 x 1023 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Georgia"/>
              <a:buChar char="●"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molarity would be the same. 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00" name="Shape 200"/>
          <p:cNvCxnSpPr/>
          <p:nvPr/>
        </p:nvCxnSpPr>
        <p:spPr>
          <a:xfrm>
            <a:off x="1226375" y="3310550"/>
            <a:ext cx="420300" cy="2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Shape 201"/>
          <p:cNvCxnSpPr/>
          <p:nvPr/>
        </p:nvCxnSpPr>
        <p:spPr>
          <a:xfrm>
            <a:off x="1290800" y="4325500"/>
            <a:ext cx="1127100" cy="15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/>
              <a:t>Example 3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9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Suppose you had 58.44 grams of NaCl and you dissolved it in exactly 2.00 L of solution. What would be the molarity of the solution?</a:t>
            </a:r>
            <a:endParaRPr b="0" i="0" sz="259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90"/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b="0" i="0" lang="en-US" sz="259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Two steps: </a:t>
            </a:r>
            <a:endParaRPr/>
          </a:p>
          <a:p>
            <a:pPr indent="-256032" lvl="0" marL="36576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2202"/>
              <a:buFont typeface="Noto Sans Symbols"/>
              <a:buChar char="●"/>
            </a:pPr>
            <a:r>
              <a:rPr lang="en-US" sz="2590"/>
              <a:t>Step One: convert grams to moles.</a:t>
            </a:r>
            <a:endParaRPr sz="2590"/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sz="2590"/>
          </a:p>
          <a:p>
            <a:pPr indent="-256032" lvl="0" marL="36576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2202"/>
              <a:buFont typeface="Noto Sans Symbols"/>
              <a:buChar char="●"/>
            </a:pPr>
            <a:r>
              <a:rPr lang="en-US" sz="2590"/>
              <a:t>Step Two: divide moles by liters to get molarity.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3</a:t>
            </a:r>
            <a:endParaRPr/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01750" y="1527049"/>
            <a:ext cx="8503800" cy="190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/>
              <a:t>Suppose you had 58.44 grams of NaCl and you dissolved it in exactly 2.00 L of solution. </a:t>
            </a:r>
            <a:endParaRPr sz="2590"/>
          </a:p>
          <a:p>
            <a:pPr indent="-256032" lvl="0" marL="365760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SzPts val="2202"/>
              <a:buChar char="●"/>
            </a:pPr>
            <a:r>
              <a:rPr lang="en-US" sz="2590"/>
              <a:t>Step One: convert grams to moles using:</a:t>
            </a:r>
            <a:endParaRPr sz="2590"/>
          </a:p>
          <a:p>
            <a:pPr indent="0" lvl="0" marL="0" rtl="0" algn="ctr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b="1" lang="en-US" sz="2590"/>
              <a:t>n = m/M</a:t>
            </a:r>
            <a:endParaRPr b="1" sz="2590"/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90"/>
          </a:p>
        </p:txBody>
      </p:sp>
      <p:sp>
        <p:nvSpPr>
          <p:cNvPr id="214" name="Shape 214"/>
          <p:cNvSpPr txBox="1"/>
          <p:nvPr/>
        </p:nvSpPr>
        <p:spPr>
          <a:xfrm>
            <a:off x="443150" y="3429050"/>
            <a:ext cx="2681700" cy="29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Given:</a:t>
            </a:r>
            <a:endParaRPr b="1"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m= 58.44g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Calculate:</a:t>
            </a:r>
            <a:endParaRPr b="1"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</a:t>
            </a:r>
            <a:r>
              <a:rPr baseline="-25000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NaCl</a:t>
            </a: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= 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 = </a:t>
            </a:r>
            <a:endParaRPr/>
          </a:p>
        </p:txBody>
      </p:sp>
      <p:sp>
        <p:nvSpPr>
          <p:cNvPr id="215" name="Shape 215"/>
          <p:cNvSpPr txBox="1"/>
          <p:nvPr/>
        </p:nvSpPr>
        <p:spPr>
          <a:xfrm>
            <a:off x="3124850" y="3591600"/>
            <a:ext cx="5711400" cy="2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</a:t>
            </a:r>
            <a:r>
              <a:rPr baseline="-25000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NaCl</a:t>
            </a: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= M</a:t>
            </a:r>
            <a:r>
              <a:rPr baseline="-25000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 </a:t>
            </a: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+ M</a:t>
            </a:r>
            <a:r>
              <a:rPr baseline="-25000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</a:t>
            </a:r>
            <a:endParaRPr baseline="-25000"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-25000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      </a:t>
            </a: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=</a:t>
            </a:r>
            <a:r>
              <a:rPr baseline="-25000"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22.99 g/mol + 35.45 g/mol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    =58.44 g/mol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 = m/M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= 58.44 g /58.44 g/mol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9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= 1.00 mol</a:t>
            </a:r>
            <a:endParaRPr sz="259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16" name="Shape 216"/>
          <p:cNvCxnSpPr/>
          <p:nvPr/>
        </p:nvCxnSpPr>
        <p:spPr>
          <a:xfrm flipH="1" rot="10800000">
            <a:off x="4648200" y="5695250"/>
            <a:ext cx="297000" cy="381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7" name="Shape 217"/>
          <p:cNvCxnSpPr/>
          <p:nvPr/>
        </p:nvCxnSpPr>
        <p:spPr>
          <a:xfrm flipH="1" rot="10800000">
            <a:off x="5907475" y="5695250"/>
            <a:ext cx="297000" cy="381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3</a:t>
            </a:r>
            <a:endParaRPr/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/>
              <a:t>Suppose you had 58.44 grams of NaCl and you dissolved it in exactly 2.00 L of solution. What would be the molarity of the solution?</a:t>
            </a:r>
            <a:endParaRPr sz="2590"/>
          </a:p>
          <a:p>
            <a:pPr indent="-256032" lvl="0" marL="365760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SzPts val="2202"/>
              <a:buChar char="●"/>
            </a:pPr>
            <a:r>
              <a:rPr lang="en-US" sz="2590"/>
              <a:t>Step Two: divide moles by liters to get molarity</a:t>
            </a:r>
            <a:endParaRPr sz="2590"/>
          </a:p>
          <a:p>
            <a:pPr indent="0" lvl="0" marL="0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sz="259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C  =    n</a:t>
            </a:r>
            <a:endParaRPr/>
          </a:p>
          <a:p>
            <a:pPr indent="457200" lvl="0" marL="45720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V</a:t>
            </a:r>
            <a:endParaRPr/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     =   1.00</a:t>
            </a:r>
            <a:r>
              <a:rPr lang="en-US">
                <a:solidFill>
                  <a:srgbClr val="000000"/>
                </a:solidFill>
              </a:rPr>
              <a:t> mol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rPr lang="en-US"/>
              <a:t>		 2.00</a:t>
            </a:r>
            <a:r>
              <a:rPr lang="en-US">
                <a:solidFill>
                  <a:srgbClr val="000000"/>
                </a:solidFill>
              </a:rPr>
              <a:t> L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= 0.50M</a:t>
            </a:r>
            <a:endParaRPr/>
          </a:p>
        </p:txBody>
      </p:sp>
      <p:cxnSp>
        <p:nvCxnSpPr>
          <p:cNvPr id="224" name="Shape 224"/>
          <p:cNvCxnSpPr/>
          <p:nvPr/>
        </p:nvCxnSpPr>
        <p:spPr>
          <a:xfrm>
            <a:off x="1217725" y="4201375"/>
            <a:ext cx="420300" cy="2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Shape 225"/>
          <p:cNvCxnSpPr/>
          <p:nvPr/>
        </p:nvCxnSpPr>
        <p:spPr>
          <a:xfrm flipH="1" rot="10800000">
            <a:off x="1234225" y="5203475"/>
            <a:ext cx="1339200" cy="270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6" name="Shape 226"/>
          <p:cNvSpPr txBox="1"/>
          <p:nvPr/>
        </p:nvSpPr>
        <p:spPr>
          <a:xfrm>
            <a:off x="6320675" y="3648175"/>
            <a:ext cx="2446200" cy="20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43236" lvl="0" marL="365760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Sometimes, a book will write out the word "molar," as in 0.50-molar.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CH 3U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